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élina Ataman" initials="MA" lastIdx="8" clrIdx="0">
    <p:extLst>
      <p:ext uri="{19B8F6BF-5375-455C-9EA6-DF929625EA0E}">
        <p15:presenceInfo xmlns:p15="http://schemas.microsoft.com/office/powerpoint/2012/main" userId="114fce833e96f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0F116-D4E3-42C0-B43A-2FA768D8D2DE}" v="1" dt="2021-11-03T21:02:52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ina Ataman" userId="114fce833e96fa92" providerId="LiveId" clId="{34E0F116-D4E3-42C0-B43A-2FA768D8D2DE}"/>
    <pc:docChg chg="modSld">
      <pc:chgData name="Mélina Ataman" userId="114fce833e96fa92" providerId="LiveId" clId="{34E0F116-D4E3-42C0-B43A-2FA768D8D2DE}" dt="2021-11-03T21:07:40.279" v="26" actId="20577"/>
      <pc:docMkLst>
        <pc:docMk/>
      </pc:docMkLst>
      <pc:sldChg chg="modSp mod">
        <pc:chgData name="Mélina Ataman" userId="114fce833e96fa92" providerId="LiveId" clId="{34E0F116-D4E3-42C0-B43A-2FA768D8D2DE}" dt="2021-11-02T12:00:06.769" v="0" actId="1076"/>
        <pc:sldMkLst>
          <pc:docMk/>
          <pc:sldMk cId="1838533778" sldId="266"/>
        </pc:sldMkLst>
        <pc:picChg chg="mod">
          <ac:chgData name="Mélina Ataman" userId="114fce833e96fa92" providerId="LiveId" clId="{34E0F116-D4E3-42C0-B43A-2FA768D8D2DE}" dt="2021-11-02T12:00:06.769" v="0" actId="1076"/>
          <ac:picMkLst>
            <pc:docMk/>
            <pc:sldMk cId="1838533778" sldId="266"/>
            <ac:picMk id="13" creationId="{27F4FE3C-A1F7-4DA6-A028-4EE8DE799012}"/>
          </ac:picMkLst>
        </pc:picChg>
      </pc:sldChg>
      <pc:sldChg chg="modSp mod">
        <pc:chgData name="Mélina Ataman" userId="114fce833e96fa92" providerId="LiveId" clId="{34E0F116-D4E3-42C0-B43A-2FA768D8D2DE}" dt="2021-11-03T21:07:40.279" v="26" actId="20577"/>
        <pc:sldMkLst>
          <pc:docMk/>
          <pc:sldMk cId="224681255" sldId="268"/>
        </pc:sldMkLst>
        <pc:spChg chg="mod">
          <ac:chgData name="Mélina Ataman" userId="114fce833e96fa92" providerId="LiveId" clId="{34E0F116-D4E3-42C0-B43A-2FA768D8D2DE}" dt="2021-11-03T21:07:40.279" v="26" actId="20577"/>
          <ac:spMkLst>
            <pc:docMk/>
            <pc:sldMk cId="224681255" sldId="268"/>
            <ac:spMk id="7" creationId="{5B1372E4-349B-45DA-B562-D53448FE410D}"/>
          </ac:spMkLst>
        </pc:spChg>
        <pc:spChg chg="mod">
          <ac:chgData name="Mélina Ataman" userId="114fce833e96fa92" providerId="LiveId" clId="{34E0F116-D4E3-42C0-B43A-2FA768D8D2DE}" dt="2021-11-03T19:58:48.145" v="17" actId="20577"/>
          <ac:spMkLst>
            <pc:docMk/>
            <pc:sldMk cId="224681255" sldId="268"/>
            <ac:spMk id="8" creationId="{A969AA1E-D8CC-4A65-AA80-FC8526C4E9A2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1T10:11:29.150" idx="3">
    <p:pos x="10" y="10"/>
    <p:text>Histoire de la stéganographie : https://www.bibmath.net/crypto/index.php?action=affiche&amp;quoi=stegano/histstegano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1T11:13:37.054" idx="4">
    <p:pos x="10" y="10"/>
    <p:text>https://fr.wikipedia.org/wiki/M%C3%A9tadonn%C3%A9e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1T11:14:03.205" idx="6">
    <p:pos x="10" y="10"/>
    <p:text>https://www.frandroid.com/produits-android/photo/659482_comment-supprimer-les-metadonnees-exif-de-vos-photos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1T11:14:13.312" idx="7">
    <p:pos x="10" y="10"/>
    <p:text>https://www.frandroid.com/produits-android/photo/659482_comment-supprimer-les-metadonnees-exif-de-vos-photos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0A11A-9054-4AC7-9BB3-F9CA48B47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00AC9CE-D262-43CB-84D7-2E7B41B1B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7F58F-7217-4601-ACC1-4F60E4EB4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925949-5546-4CB5-9FB2-048E43AF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43D4C2-E65D-4683-979B-C181C5A6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48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DF195-DF0A-4EAF-A5ED-C307A746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8162EC-E8A9-4F48-990D-DE57D1959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664FBF-28E3-452E-88F1-0DC808CA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BB06CD-FA67-488B-A503-79DB9DA9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AC258C-232F-4826-BFB1-6EFF7BBD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4334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D715ACB-FFF3-46B8-96EF-CE043A069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F766A8-E9FE-4B86-BA4D-FF74AA3B8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6C1CB1-252D-4123-8C7B-8F4A4D0D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CFBBA7-5F7E-4F48-8608-608EC05E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2F617B-4930-4427-B159-50C5F89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209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662FD8-C5EB-484F-A5E2-389349A4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2340B7-ACA3-4E24-A843-D743243E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67FBCD-F24B-42BE-B275-ED6BCE8B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1E2BFD-76DA-42D4-A5FD-911991EA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E61A97-3050-4B38-B8D0-48B171BC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56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F42CE-AF15-4796-AD97-CE16D5B0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5A25C1-BFE8-4700-AE3A-D42E25767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62070F-E530-4247-89A5-52A799E7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99674A-BA02-4000-BC9D-1E6B4251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48D3F-7650-417A-94AC-73E94061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00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0A5B6-7904-4F22-903A-E701A1B8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068EB-D82C-4C99-BE24-7365678DB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7FB4B7-8C1D-4E95-942B-3C4A754AC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EB0AF5-3AF7-488D-BC2D-3BC75992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B29CA4-6280-41B4-BC93-EA35459A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9B6B6F-3DCB-41A7-88AE-09E57660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9871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7747A-1072-433C-8284-7506010F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B1D85A-72A7-4750-9834-4EC7708DB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50F654-3E52-4EB4-A18F-38CB97B26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94094D-715A-494B-B623-ADA86C931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0489753-7796-4408-81F0-1708B066A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C132FA-A01C-4D11-8DC3-A58A627A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0CB9CD1-5FE4-419C-865E-0F65387B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F4C8C7-69B4-4E50-839C-1406FA98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272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DA3D6-D5B1-4525-9E04-ABBADE2A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E684EA-083C-435A-8E79-DB50EFF7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2D121E-428C-408C-9B92-4F83855B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4DB433-0D1D-4A1E-93A5-AE60152F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021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51BC51-6D92-4391-8C8F-DB3E5106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F8F6D9-4616-43A1-A9FC-C08E1C8A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CF3B7-08D0-4F21-B553-087A5D32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868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3443E-41E2-485A-8581-F9543E95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7551B7-99CA-40F3-A5F6-9A0902E10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11E0F1-BEA6-4E63-83B7-2D32A89B6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011D20-95A5-4F04-B9C0-03670BDD0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10D85C-24DC-42EE-B73F-9629B074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2899A1-801B-4AB3-9CCF-7FC90CFDF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47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3F2B5-A1B7-4C90-8D8C-B07CE5FA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2AF3A1D-40E8-4824-9536-198981D59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545CA4-FB95-4A17-8C99-62209D310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3E436F-B92F-46C5-A410-3540C033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7A3E0F-C1B1-4B9F-96E8-AEB79046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06E537-18C6-4BE1-8B63-51CF0972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77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4A4714-AACF-41F7-9B91-DFD0A9E7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B3833A-1FBA-4022-9A51-E1850308B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1B5EC6-2C1C-4705-82E6-283E7A806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A1218-4A1B-4C13-ACA6-28816AE3D807}" type="datetimeFigureOut">
              <a:rPr lang="en-CA" smtClean="0"/>
              <a:t>2021-11-03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0F6EB0-24C4-4E8E-8F84-DD376D36E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BB8DB4-A877-42AA-BD25-ABCA7BB51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C7D9-5158-4017-B747-9C80C72C44A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26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p.pypa.io/en/stable/installation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metapicz.com/#land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4F650E-F91F-490A-9BD0-A605DE01A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990205"/>
            <a:ext cx="10518776" cy="1200329"/>
          </a:xfrm>
        </p:spPr>
        <p:txBody>
          <a:bodyPr wrap="square" anchor="b">
            <a:normAutofit/>
          </a:bodyPr>
          <a:lstStyle/>
          <a:p>
            <a:pPr algn="l"/>
            <a:r>
              <a:rPr lang="fr-CA" sz="7200" dirty="0">
                <a:solidFill>
                  <a:schemeClr val="bg1"/>
                </a:solidFill>
              </a:rPr>
              <a:t>Stéganographie</a:t>
            </a:r>
            <a:endParaRPr lang="en-CA" sz="7200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8AEA5B-C9F2-4AB1-945A-4368346ED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89" y="5551200"/>
            <a:ext cx="6583362" cy="1075952"/>
          </a:xfrm>
        </p:spPr>
        <p:txBody>
          <a:bodyPr anchor="t">
            <a:normAutofit/>
          </a:bodyPr>
          <a:lstStyle/>
          <a:p>
            <a:pPr algn="l"/>
            <a:r>
              <a:rPr lang="fr-CA" dirty="0">
                <a:solidFill>
                  <a:schemeClr val="bg1"/>
                </a:solidFill>
              </a:rPr>
              <a:t>Propriété d’une image, cacher de l’info dans une image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21CA55-B8CE-4B65-BC5A-3830C4E67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7" r="9672" b="-1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56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60F409-B176-44B7-8788-8481C19E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428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Retirer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localisation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sur Android et IOS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EB6856-53A2-4980-949F-9D2391BC6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" r="3940" b="2"/>
          <a:stretch/>
        </p:blipFill>
        <p:spPr>
          <a:xfrm>
            <a:off x="1" y="10"/>
            <a:ext cx="4003040" cy="4226709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3292D4E-4C7C-4158-91C0-9AE43F686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52" b="-3"/>
          <a:stretch/>
        </p:blipFill>
        <p:spPr>
          <a:xfrm>
            <a:off x="4093465" y="10"/>
            <a:ext cx="4003040" cy="42245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AE181A7-CE0E-40EA-B015-37C42ACF1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9" r="2" b="12789"/>
          <a:stretch/>
        </p:blipFill>
        <p:spPr>
          <a:xfrm>
            <a:off x="8186928" y="10"/>
            <a:ext cx="4005072" cy="4224518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641753"/>
            <a:ext cx="1128382" cy="847206"/>
            <a:chOff x="8183879" y="1000124"/>
            <a:chExt cx="1562267" cy="1172973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4494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A7DC1C-22A2-476F-A117-4B5E7CDF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Cacher un message dans un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9D7153-26FE-4BD8-AEEA-8C32B74CC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339" y="2301767"/>
            <a:ext cx="1388023" cy="3369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$Passw0rd$</a:t>
            </a:r>
          </a:p>
        </p:txBody>
      </p:sp>
      <p:pic>
        <p:nvPicPr>
          <p:cNvPr id="6150" name="Picture 6" descr="Watermark embedding example: (a) unwatermarked Lena image and (b)... |  Download Scientific Diagram">
            <a:extLst>
              <a:ext uri="{FF2B5EF4-FFF2-40B4-BE49-F238E27FC236}">
                <a16:creationId xmlns:a16="http://schemas.microsoft.com/office/drawing/2014/main" id="{A180C99C-4CC2-4561-B5D9-579BC3732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307" y="1024912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atermarked Peppers images subjected to different image processing... |  Download Scientific Diagram">
            <a:extLst>
              <a:ext uri="{FF2B5EF4-FFF2-40B4-BE49-F238E27FC236}">
                <a16:creationId xmlns:a16="http://schemas.microsoft.com/office/drawing/2014/main" id="{C743F973-B724-4053-BA46-302322A3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4687" y="1024912"/>
            <a:ext cx="3231825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43D0A9C-0C86-41B1-B182-327F43618EB0}"/>
              </a:ext>
            </a:extLst>
          </p:cNvPr>
          <p:cNvSpPr txBox="1">
            <a:spLocks/>
          </p:cNvSpPr>
          <p:nvPr/>
        </p:nvSpPr>
        <p:spPr>
          <a:xfrm>
            <a:off x="1291596" y="4197482"/>
            <a:ext cx="1388023" cy="33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/>
              <a:t>$Passw0rd$</a:t>
            </a:r>
            <a:endParaRPr lang="en-US" sz="1600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D3B969A-59BF-4AD4-8A3D-166302AAEEF3}"/>
              </a:ext>
            </a:extLst>
          </p:cNvPr>
          <p:cNvSpPr txBox="1">
            <a:spLocks/>
          </p:cNvSpPr>
          <p:nvPr/>
        </p:nvSpPr>
        <p:spPr>
          <a:xfrm>
            <a:off x="9127221" y="687953"/>
            <a:ext cx="1388023" cy="33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/>
              <a:t>$Passw0rd$</a:t>
            </a:r>
            <a:endParaRPr lang="en-US" sz="16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941C79A-696E-4EA2-BAFF-E970CFF41E1A}"/>
              </a:ext>
            </a:extLst>
          </p:cNvPr>
          <p:cNvSpPr txBox="1">
            <a:spLocks/>
          </p:cNvSpPr>
          <p:nvPr/>
        </p:nvSpPr>
        <p:spPr>
          <a:xfrm>
            <a:off x="8976814" y="3943796"/>
            <a:ext cx="1388023" cy="33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/>
              <a:t>$Passw0rd$</a:t>
            </a:r>
            <a:endParaRPr lang="en-US" sz="1600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12C52334-F529-49BF-B00B-50420629E9FA}"/>
              </a:ext>
            </a:extLst>
          </p:cNvPr>
          <p:cNvSpPr txBox="1">
            <a:spLocks/>
          </p:cNvSpPr>
          <p:nvPr/>
        </p:nvSpPr>
        <p:spPr>
          <a:xfrm>
            <a:off x="561045" y="500528"/>
            <a:ext cx="1388023" cy="33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/>
              <a:t>$Passw0rd$</a:t>
            </a:r>
            <a:endParaRPr lang="en-US" sz="1600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E44E21BB-D780-49CA-ACDE-A6ADB11A975F}"/>
              </a:ext>
            </a:extLst>
          </p:cNvPr>
          <p:cNvSpPr txBox="1">
            <a:spLocks/>
          </p:cNvSpPr>
          <p:nvPr/>
        </p:nvSpPr>
        <p:spPr>
          <a:xfrm>
            <a:off x="2234244" y="1374676"/>
            <a:ext cx="1388023" cy="33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/>
              <a:t>$Passw0rd$</a:t>
            </a:r>
            <a:endParaRPr lang="en-US" sz="160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85686DC-667C-429B-AA82-84E503982BBE}"/>
              </a:ext>
            </a:extLst>
          </p:cNvPr>
          <p:cNvSpPr txBox="1">
            <a:spLocks/>
          </p:cNvSpPr>
          <p:nvPr/>
        </p:nvSpPr>
        <p:spPr>
          <a:xfrm>
            <a:off x="4942545" y="4648296"/>
            <a:ext cx="1388023" cy="33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/>
              <a:t>$Passw0rd$</a:t>
            </a:r>
            <a:endParaRPr lang="en-US" sz="160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8548E40-1659-4E93-8654-DBFE0EE80823}"/>
              </a:ext>
            </a:extLst>
          </p:cNvPr>
          <p:cNvSpPr txBox="1">
            <a:spLocks/>
          </p:cNvSpPr>
          <p:nvPr/>
        </p:nvSpPr>
        <p:spPr>
          <a:xfrm>
            <a:off x="6162350" y="709306"/>
            <a:ext cx="1388023" cy="33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/>
              <a:t>$Passw0rd$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592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21D3CC-5773-433F-9380-B06126BB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635" y="5266962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Une image, des pixels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1C770F3-8608-41B9-AAC2-5F23C2E3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04971"/>
            <a:ext cx="11868150" cy="49507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7F4FE3C-A1F7-4DA6-A028-4EE8DE79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03" y="4233679"/>
            <a:ext cx="3309938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D0DC95-8963-4EA1-942C-AE4A8E9A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Red Green Blue (Rouge, Vert et Bleu) </a:t>
            </a:r>
            <a:endParaRPr lang="en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126880-3013-4962-BD24-2C238BB5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817527"/>
            <a:ext cx="1285875" cy="38195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EFC6CC-4983-4017-9013-87D122238167}"/>
              </a:ext>
            </a:extLst>
          </p:cNvPr>
          <p:cNvSpPr txBox="1"/>
          <p:nvPr/>
        </p:nvSpPr>
        <p:spPr>
          <a:xfrm>
            <a:off x="3352800" y="1798676"/>
            <a:ext cx="657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Nombre entre 0 et 255</a:t>
            </a:r>
          </a:p>
          <a:p>
            <a:endParaRPr lang="fr-CA" dirty="0"/>
          </a:p>
          <a:p>
            <a:r>
              <a:rPr lang="fr-CA" dirty="0"/>
              <a:t>Byte : nombre entre 0000000 et 11111111</a:t>
            </a:r>
            <a:endParaRPr lang="en-CA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1372E4-349B-45DA-B562-D53448FE410D}"/>
              </a:ext>
            </a:extLst>
          </p:cNvPr>
          <p:cNvSpPr txBox="1"/>
          <p:nvPr/>
        </p:nvSpPr>
        <p:spPr>
          <a:xfrm>
            <a:off x="3320118" y="2923588"/>
            <a:ext cx="6880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1	1	1	1	1	1	1	1</a:t>
            </a:r>
          </a:p>
          <a:p>
            <a:r>
              <a:rPr lang="en-CA" dirty="0"/>
              <a:t>128	64	32	16	8	4	2	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69AA1E-D8CC-4A65-AA80-FC8526C4E9A2}"/>
              </a:ext>
            </a:extLst>
          </p:cNvPr>
          <p:cNvSpPr txBox="1"/>
          <p:nvPr/>
        </p:nvSpPr>
        <p:spPr>
          <a:xfrm>
            <a:off x="3352800" y="3825666"/>
            <a:ext cx="714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LSB : Least </a:t>
            </a:r>
            <a:r>
              <a:rPr lang="fr-CA" dirty="0" err="1"/>
              <a:t>Significant</a:t>
            </a:r>
            <a:r>
              <a:rPr lang="fr-CA" dirty="0"/>
              <a:t> Bit (Le bit moins significatif) </a:t>
            </a:r>
            <a:endParaRPr lang="en-CA" dirty="0"/>
          </a:p>
        </p:txBody>
      </p:sp>
      <p:pic>
        <p:nvPicPr>
          <p:cNvPr id="7172" name="Picture 4" descr="What is LSB (Least Significant Bit)?">
            <a:extLst>
              <a:ext uri="{FF2B5EF4-FFF2-40B4-BE49-F238E27FC236}">
                <a16:creationId xmlns:a16="http://schemas.microsoft.com/office/drawing/2014/main" id="{15592BA7-187E-4DA7-ACD1-2A1CFA4B5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079405"/>
            <a:ext cx="28575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81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F92819-D04B-4C7A-B200-AFC61F58B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0" r="2" b="17486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1301D8-882D-4EA6-A3CE-1E753A4D2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089"/>
          <a:stretch/>
        </p:blipFill>
        <p:spPr>
          <a:xfrm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6A4D9E4-AF76-4E9F-BB43-65D5A589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0" y="1400277"/>
            <a:ext cx="12858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7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, moniteur, capture d’écran, équipement électronique&#10;&#10;Description générée automatiquement">
            <a:extLst>
              <a:ext uri="{FF2B5EF4-FFF2-40B4-BE49-F238E27FC236}">
                <a16:creationId xmlns:a16="http://schemas.microsoft.com/office/drawing/2014/main" id="{867D92D4-9B63-4479-B7FB-85A447D0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52" y="644229"/>
            <a:ext cx="3984933" cy="256032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8B27ECD-E977-4156-B71D-CDD6D516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73" y="644229"/>
            <a:ext cx="4035471" cy="256032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D51131B-0840-4733-ADCA-3815AB32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523" y="3653451"/>
            <a:ext cx="4061392" cy="25603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DA7831F5-F22A-463B-A079-790697A2A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227" y="3672788"/>
            <a:ext cx="4112964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55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exte, moniteur, capture d’écran, intérieur&#10;&#10;Description générée automatiquement">
            <a:extLst>
              <a:ext uri="{FF2B5EF4-FFF2-40B4-BE49-F238E27FC236}">
                <a16:creationId xmlns:a16="http://schemas.microsoft.com/office/drawing/2014/main" id="{3DB2A6B8-10E0-4DE7-8919-314A032F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38" y="644229"/>
            <a:ext cx="3954162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E969AF-4ADF-4E24-9ACA-25441295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2" y="644229"/>
            <a:ext cx="3984933" cy="25603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texte, moniteur, capture d’écran, équipement électronique&#10;&#10;Description générée automatiquement">
            <a:extLst>
              <a:ext uri="{FF2B5EF4-FFF2-40B4-BE49-F238E27FC236}">
                <a16:creationId xmlns:a16="http://schemas.microsoft.com/office/drawing/2014/main" id="{EC6D69D0-B969-4381-BF7C-0BE22ACA9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2" y="3653451"/>
            <a:ext cx="3984933" cy="25603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813C14-A5BE-47EE-BFCC-C84CBEAFA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973" y="3672788"/>
            <a:ext cx="4035471" cy="256032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310CD25-B45A-40D2-B354-C2AF0F779732}"/>
              </a:ext>
            </a:extLst>
          </p:cNvPr>
          <p:cNvCxnSpPr/>
          <p:nvPr/>
        </p:nvCxnSpPr>
        <p:spPr>
          <a:xfrm>
            <a:off x="3749964" y="1320800"/>
            <a:ext cx="0" cy="290021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6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1C925DB-1392-44D3-862A-C1F74464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CA" sz="4000">
                <a:solidFill>
                  <a:srgbClr val="FFFFFF"/>
                </a:solidFill>
              </a:rPr>
              <a:t>Utiliser Notebook :</a:t>
            </a:r>
            <a:endParaRPr lang="en-CA" sz="400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CED651-56BA-4B1F-812A-45070A62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CA" sz="1300" dirty="0"/>
              <a:t>Installer python3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1300" dirty="0">
                <a:hlinkClick r:id="rId2"/>
              </a:rPr>
              <a:t>https://www.python.org/downloads/</a:t>
            </a:r>
            <a:endParaRPr lang="en-CA" sz="1300" dirty="0"/>
          </a:p>
          <a:p>
            <a:pPr>
              <a:buFont typeface="+mj-lt"/>
              <a:buAutoNum type="arabicPeriod"/>
            </a:pPr>
            <a:r>
              <a:rPr lang="en-CA" sz="1300" dirty="0"/>
              <a:t>Installer pip (Dans le CMD)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1300" dirty="0">
                <a:hlinkClick r:id="rId3"/>
              </a:rPr>
              <a:t>https://pip.pypa.io/en/stable/installation/</a:t>
            </a:r>
            <a:endParaRPr lang="en-CA" sz="1300" dirty="0"/>
          </a:p>
          <a:p>
            <a:pPr>
              <a:buFont typeface="+mj-lt"/>
              <a:buAutoNum type="arabicPeriod"/>
            </a:pPr>
            <a:r>
              <a:rPr lang="en-CA" sz="1300" dirty="0"/>
              <a:t>Installer notebook (Dans le CMD)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1300" dirty="0"/>
              <a:t>pip install notebook</a:t>
            </a:r>
          </a:p>
          <a:p>
            <a:pPr>
              <a:buFont typeface="+mj-lt"/>
              <a:buAutoNum type="arabicPeriod"/>
            </a:pPr>
            <a:r>
              <a:rPr lang="en-CA" sz="1300" dirty="0"/>
              <a:t>Sur CMD, se </a:t>
            </a:r>
            <a:r>
              <a:rPr lang="en-CA" sz="1300" dirty="0" err="1"/>
              <a:t>diriger</a:t>
            </a:r>
            <a:r>
              <a:rPr lang="en-CA" sz="1300" dirty="0"/>
              <a:t> dans le dossier avec les </a:t>
            </a:r>
            <a:r>
              <a:rPr lang="en-CA" sz="1300" dirty="0" err="1"/>
              <a:t>fichiers</a:t>
            </a:r>
            <a:r>
              <a:rPr lang="en-CA" sz="1300" dirty="0"/>
              <a:t> notebooks, </a:t>
            </a:r>
            <a:r>
              <a:rPr lang="en-CA" sz="1300" dirty="0" err="1"/>
              <a:t>sinon</a:t>
            </a:r>
            <a:r>
              <a:rPr lang="en-CA" sz="1300" dirty="0"/>
              <a:t> </a:t>
            </a:r>
            <a:r>
              <a:rPr lang="en-CA" sz="1300" dirty="0" err="1"/>
              <a:t>créer</a:t>
            </a:r>
            <a:r>
              <a:rPr lang="en-CA" sz="1300" dirty="0"/>
              <a:t> un nouveau dossier</a:t>
            </a:r>
          </a:p>
          <a:p>
            <a:pPr>
              <a:buFont typeface="+mj-lt"/>
              <a:buAutoNum type="arabicPeriod"/>
            </a:pPr>
            <a:r>
              <a:rPr lang="en-CA" sz="1300" dirty="0"/>
              <a:t>Sur CMD, </a:t>
            </a:r>
            <a:r>
              <a:rPr lang="en-CA" sz="1300" dirty="0" err="1"/>
              <a:t>entrer</a:t>
            </a:r>
            <a:r>
              <a:rPr lang="en-CA" sz="1300" dirty="0"/>
              <a:t> la </a:t>
            </a:r>
            <a:r>
              <a:rPr lang="en-CA" sz="1300" dirty="0" err="1"/>
              <a:t>commande</a:t>
            </a:r>
            <a:r>
              <a:rPr lang="en-CA" sz="1300" dirty="0"/>
              <a:t> </a:t>
            </a:r>
            <a:r>
              <a:rPr lang="en-CA" sz="1300" dirty="0" err="1"/>
              <a:t>suivante</a:t>
            </a:r>
            <a:r>
              <a:rPr lang="en-CA" sz="1300" dirty="0"/>
              <a:t> 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1300" dirty="0"/>
              <a:t>python3 -m notebook $</a:t>
            </a:r>
            <a:r>
              <a:rPr lang="en-CA" sz="1300" dirty="0" err="1"/>
              <a:t>NomFichier</a:t>
            </a:r>
            <a:r>
              <a:rPr lang="en-CA" sz="1300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1300" dirty="0"/>
              <a:t>OU : python3 -m notebook</a:t>
            </a:r>
          </a:p>
          <a:p>
            <a:pPr marL="0" indent="0">
              <a:buNone/>
            </a:pPr>
            <a:endParaRPr lang="en-CA" sz="13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0F619E-C4E8-4D5E-BA14-802D068A5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892" y="3710515"/>
            <a:ext cx="4802404" cy="11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B4593423-9AD2-4587-8162-1629B71D05F8}"/>
              </a:ext>
            </a:extLst>
          </p:cNvPr>
          <p:cNvSpPr txBox="1"/>
          <p:nvPr/>
        </p:nvSpPr>
        <p:spPr>
          <a:xfrm>
            <a:off x="294443" y="326161"/>
            <a:ext cx="11521736" cy="4164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############################################## Code ###############################################</a:t>
            </a:r>
          </a:p>
          <a:p>
            <a:endParaRPr lang="fr-CA" dirty="0"/>
          </a:p>
          <a:p>
            <a:r>
              <a:rPr lang="en-CA" dirty="0"/>
              <a:t>### Importer les modules</a:t>
            </a:r>
          </a:p>
          <a:p>
            <a:endParaRPr lang="en-CA" dirty="0"/>
          </a:p>
          <a:p>
            <a:r>
              <a:rPr lang="en-CA" dirty="0"/>
              <a:t>import cv2</a:t>
            </a:r>
          </a:p>
          <a:p>
            <a:r>
              <a:rPr lang="en-CA" dirty="0"/>
              <a:t>import </a:t>
            </a:r>
            <a:r>
              <a:rPr lang="en-CA" dirty="0" err="1"/>
              <a:t>numpy</a:t>
            </a:r>
            <a:r>
              <a:rPr lang="en-CA" dirty="0"/>
              <a:t> as np</a:t>
            </a:r>
          </a:p>
          <a:p>
            <a:r>
              <a:rPr lang="en-CA" dirty="0"/>
              <a:t>import </a:t>
            </a:r>
            <a:r>
              <a:rPr lang="en-CA" dirty="0" err="1"/>
              <a:t>matplotlib.pyplot</a:t>
            </a:r>
            <a:r>
              <a:rPr lang="en-CA" dirty="0"/>
              <a:t> as </a:t>
            </a:r>
            <a:r>
              <a:rPr lang="en-CA" dirty="0" err="1"/>
              <a:t>plt</a:t>
            </a:r>
            <a:endParaRPr lang="fr-CA" dirty="0"/>
          </a:p>
          <a:p>
            <a:endParaRPr lang="fr-CA" dirty="0"/>
          </a:p>
          <a:p>
            <a:r>
              <a:rPr lang="en-CA" dirty="0"/>
              <a:t>### </a:t>
            </a:r>
            <a:r>
              <a:rPr lang="en-CA" dirty="0" err="1"/>
              <a:t>Fonction</a:t>
            </a:r>
            <a:r>
              <a:rPr lang="en-CA" dirty="0"/>
              <a:t> qui </a:t>
            </a:r>
            <a:r>
              <a:rPr lang="en-CA" dirty="0" err="1"/>
              <a:t>traduit</a:t>
            </a:r>
            <a:r>
              <a:rPr lang="en-CA" dirty="0"/>
              <a:t> </a:t>
            </a:r>
            <a:r>
              <a:rPr lang="en-CA" dirty="0" err="1"/>
              <a:t>l'infos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binaire</a:t>
            </a:r>
            <a:endParaRPr lang="en-CA" dirty="0"/>
          </a:p>
          <a:p>
            <a:endParaRPr lang="en-CA" dirty="0"/>
          </a:p>
          <a:p>
            <a:r>
              <a:rPr lang="en-CA" dirty="0"/>
              <a:t>def </a:t>
            </a:r>
            <a:r>
              <a:rPr lang="en-CA" dirty="0" err="1"/>
              <a:t>to_bin</a:t>
            </a:r>
            <a:r>
              <a:rPr lang="en-CA" dirty="0"/>
              <a:t>(</a:t>
            </a:r>
            <a:r>
              <a:rPr lang="en-CA" dirty="0" err="1"/>
              <a:t>donnee</a:t>
            </a:r>
            <a:r>
              <a:rPr lang="en-CA" dirty="0"/>
              <a:t>):</a:t>
            </a:r>
          </a:p>
          <a:p>
            <a:r>
              <a:rPr lang="en-CA" dirty="0"/>
              <a:t>    """</a:t>
            </a:r>
            <a:r>
              <a:rPr lang="en-CA" dirty="0" err="1"/>
              <a:t>Convertit</a:t>
            </a:r>
            <a:r>
              <a:rPr lang="en-CA" dirty="0"/>
              <a:t> `</a:t>
            </a:r>
            <a:r>
              <a:rPr lang="en-CA" dirty="0" err="1"/>
              <a:t>donnee</a:t>
            </a:r>
            <a:r>
              <a:rPr lang="en-CA" dirty="0"/>
              <a:t>`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binaire</a:t>
            </a:r>
            <a:r>
              <a:rPr lang="en-CA" dirty="0"/>
              <a:t> (string)"""</a:t>
            </a:r>
          </a:p>
          <a:p>
            <a:r>
              <a:rPr lang="en-CA" dirty="0"/>
              <a:t>    # Si </a:t>
            </a:r>
            <a:r>
              <a:rPr lang="en-CA" dirty="0" err="1"/>
              <a:t>donnee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un string, </a:t>
            </a:r>
            <a:r>
              <a:rPr lang="en-CA" dirty="0" err="1"/>
              <a:t>comme</a:t>
            </a:r>
            <a:r>
              <a:rPr lang="en-CA" dirty="0"/>
              <a:t> un message secret :</a:t>
            </a:r>
          </a:p>
          <a:p>
            <a:r>
              <a:rPr lang="en-CA" dirty="0"/>
              <a:t>    if </a:t>
            </a:r>
            <a:r>
              <a:rPr lang="en-CA" dirty="0" err="1"/>
              <a:t>isinstance</a:t>
            </a:r>
            <a:r>
              <a:rPr lang="en-CA" dirty="0"/>
              <a:t>(</a:t>
            </a:r>
            <a:r>
              <a:rPr lang="en-CA" dirty="0" err="1"/>
              <a:t>donnee</a:t>
            </a:r>
            <a:r>
              <a:rPr lang="en-CA" dirty="0"/>
              <a:t>, str):</a:t>
            </a:r>
          </a:p>
          <a:p>
            <a:r>
              <a:rPr lang="en-CA" dirty="0"/>
              <a:t>        </a:t>
            </a:r>
            <a:r>
              <a:rPr lang="en-CA" dirty="0" err="1"/>
              <a:t>resultat</a:t>
            </a:r>
            <a:r>
              <a:rPr lang="en-CA" dirty="0"/>
              <a:t> = ''.join([ format(</a:t>
            </a:r>
            <a:r>
              <a:rPr lang="en-CA" dirty="0" err="1"/>
              <a:t>ord</a:t>
            </a:r>
            <a:r>
              <a:rPr lang="en-CA" dirty="0"/>
              <a:t>(</a:t>
            </a:r>
            <a:r>
              <a:rPr lang="en-CA" dirty="0" err="1"/>
              <a:t>i</a:t>
            </a:r>
            <a:r>
              <a:rPr lang="en-CA" dirty="0"/>
              <a:t>), "08b") for </a:t>
            </a:r>
            <a:r>
              <a:rPr lang="en-CA" dirty="0" err="1"/>
              <a:t>i</a:t>
            </a:r>
            <a:r>
              <a:rPr lang="en-CA" dirty="0"/>
              <a:t> in </a:t>
            </a:r>
            <a:r>
              <a:rPr lang="en-CA" dirty="0" err="1"/>
              <a:t>donnee</a:t>
            </a:r>
            <a:r>
              <a:rPr lang="en-CA" dirty="0"/>
              <a:t> ])</a:t>
            </a:r>
          </a:p>
          <a:p>
            <a:r>
              <a:rPr lang="en-CA" dirty="0"/>
              <a:t>    # Si </a:t>
            </a:r>
            <a:r>
              <a:rPr lang="en-CA" dirty="0" err="1"/>
              <a:t>donnee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bytes, </a:t>
            </a:r>
            <a:r>
              <a:rPr lang="en-CA" dirty="0" err="1"/>
              <a:t>ou</a:t>
            </a:r>
            <a:r>
              <a:rPr lang="en-CA" dirty="0"/>
              <a:t> un </a:t>
            </a:r>
            <a:r>
              <a:rPr lang="en-CA" dirty="0" err="1"/>
              <a:t>ndarray</a:t>
            </a:r>
            <a:endParaRPr lang="en-CA" dirty="0"/>
          </a:p>
          <a:p>
            <a:r>
              <a:rPr lang="en-CA" dirty="0"/>
              <a:t>    </a:t>
            </a:r>
            <a:r>
              <a:rPr lang="en-CA" dirty="0" err="1"/>
              <a:t>elif</a:t>
            </a:r>
            <a:r>
              <a:rPr lang="en-CA" dirty="0"/>
              <a:t> </a:t>
            </a:r>
            <a:r>
              <a:rPr lang="en-CA" dirty="0" err="1"/>
              <a:t>isinstance</a:t>
            </a:r>
            <a:r>
              <a:rPr lang="en-CA" dirty="0"/>
              <a:t>(</a:t>
            </a:r>
            <a:r>
              <a:rPr lang="en-CA" dirty="0" err="1"/>
              <a:t>donnee</a:t>
            </a:r>
            <a:r>
              <a:rPr lang="en-CA" dirty="0"/>
              <a:t>, bytes) or </a:t>
            </a:r>
            <a:r>
              <a:rPr lang="en-CA" dirty="0" err="1"/>
              <a:t>isinstance</a:t>
            </a:r>
            <a:r>
              <a:rPr lang="en-CA" dirty="0"/>
              <a:t>(</a:t>
            </a:r>
            <a:r>
              <a:rPr lang="en-CA" dirty="0" err="1"/>
              <a:t>donnee</a:t>
            </a:r>
            <a:r>
              <a:rPr lang="en-CA" dirty="0"/>
              <a:t>, </a:t>
            </a:r>
            <a:r>
              <a:rPr lang="en-CA" dirty="0" err="1"/>
              <a:t>np.ndarray</a:t>
            </a:r>
            <a:r>
              <a:rPr lang="en-CA" dirty="0"/>
              <a:t>):</a:t>
            </a:r>
          </a:p>
          <a:p>
            <a:r>
              <a:rPr lang="en-CA" dirty="0"/>
              <a:t>        </a:t>
            </a:r>
            <a:r>
              <a:rPr lang="en-CA" dirty="0" err="1"/>
              <a:t>resultat</a:t>
            </a:r>
            <a:r>
              <a:rPr lang="en-CA" dirty="0"/>
              <a:t> =  [ format(</a:t>
            </a:r>
            <a:r>
              <a:rPr lang="en-CA" dirty="0" err="1"/>
              <a:t>i</a:t>
            </a:r>
            <a:r>
              <a:rPr lang="en-CA" dirty="0"/>
              <a:t>, "08b") for </a:t>
            </a:r>
            <a:r>
              <a:rPr lang="en-CA" dirty="0" err="1"/>
              <a:t>i</a:t>
            </a:r>
            <a:r>
              <a:rPr lang="en-CA" dirty="0"/>
              <a:t> in </a:t>
            </a:r>
            <a:r>
              <a:rPr lang="en-CA" dirty="0" err="1"/>
              <a:t>donnee</a:t>
            </a:r>
            <a:r>
              <a:rPr lang="en-CA" dirty="0"/>
              <a:t> ]</a:t>
            </a:r>
          </a:p>
          <a:p>
            <a:r>
              <a:rPr lang="en-CA" dirty="0"/>
              <a:t>    # Si </a:t>
            </a:r>
            <a:r>
              <a:rPr lang="en-CA" dirty="0" err="1"/>
              <a:t>donnee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int, </a:t>
            </a:r>
            <a:r>
              <a:rPr lang="en-CA" dirty="0" err="1"/>
              <a:t>ou</a:t>
            </a:r>
            <a:r>
              <a:rPr lang="en-CA" dirty="0"/>
              <a:t> uint8    </a:t>
            </a:r>
          </a:p>
          <a:p>
            <a:r>
              <a:rPr lang="en-CA" dirty="0"/>
              <a:t>    </a:t>
            </a:r>
            <a:r>
              <a:rPr lang="en-CA" dirty="0" err="1"/>
              <a:t>elif</a:t>
            </a:r>
            <a:r>
              <a:rPr lang="en-CA" dirty="0"/>
              <a:t> </a:t>
            </a:r>
            <a:r>
              <a:rPr lang="en-CA" dirty="0" err="1"/>
              <a:t>isinstance</a:t>
            </a:r>
            <a:r>
              <a:rPr lang="en-CA" dirty="0"/>
              <a:t>(</a:t>
            </a:r>
            <a:r>
              <a:rPr lang="en-CA" dirty="0" err="1"/>
              <a:t>donnee</a:t>
            </a:r>
            <a:r>
              <a:rPr lang="en-CA" dirty="0"/>
              <a:t>, int) or </a:t>
            </a:r>
            <a:r>
              <a:rPr lang="en-CA" dirty="0" err="1"/>
              <a:t>isinstance</a:t>
            </a:r>
            <a:r>
              <a:rPr lang="en-CA" dirty="0"/>
              <a:t>(</a:t>
            </a:r>
            <a:r>
              <a:rPr lang="en-CA" dirty="0" err="1"/>
              <a:t>donnee</a:t>
            </a:r>
            <a:r>
              <a:rPr lang="en-CA" dirty="0"/>
              <a:t>, np.uint8):</a:t>
            </a:r>
          </a:p>
          <a:p>
            <a:r>
              <a:rPr lang="en-CA" dirty="0"/>
              <a:t>        </a:t>
            </a:r>
            <a:r>
              <a:rPr lang="en-CA" dirty="0" err="1"/>
              <a:t>resultat</a:t>
            </a:r>
            <a:r>
              <a:rPr lang="en-CA" dirty="0"/>
              <a:t> = format(</a:t>
            </a:r>
            <a:r>
              <a:rPr lang="en-CA" dirty="0" err="1"/>
              <a:t>donnee</a:t>
            </a:r>
            <a:r>
              <a:rPr lang="en-CA" dirty="0"/>
              <a:t>, "08b")</a:t>
            </a:r>
          </a:p>
          <a:p>
            <a:r>
              <a:rPr lang="en-CA" dirty="0"/>
              <a:t>    else:</a:t>
            </a:r>
          </a:p>
          <a:p>
            <a:r>
              <a:rPr lang="en-CA" dirty="0"/>
              <a:t>        raise </a:t>
            </a:r>
            <a:r>
              <a:rPr lang="en-CA" dirty="0" err="1"/>
              <a:t>TypeError</a:t>
            </a:r>
            <a:r>
              <a:rPr lang="en-CA" dirty="0"/>
              <a:t>("Type not supported.")</a:t>
            </a:r>
          </a:p>
          <a:p>
            <a:endParaRPr lang="en-CA" dirty="0"/>
          </a:p>
          <a:p>
            <a:r>
              <a:rPr lang="en-CA" dirty="0"/>
              <a:t>    return </a:t>
            </a:r>
            <a:r>
              <a:rPr lang="en-CA" dirty="0" err="1"/>
              <a:t>resultat</a:t>
            </a:r>
            <a:endParaRPr lang="en-CA" dirty="0"/>
          </a:p>
          <a:p>
            <a:endParaRPr lang="en-CA" dirty="0"/>
          </a:p>
          <a:p>
            <a:r>
              <a:rPr lang="en-CA" dirty="0"/>
              <a:t>## </a:t>
            </a:r>
            <a:r>
              <a:rPr lang="en-CA" dirty="0" err="1"/>
              <a:t>Fonction</a:t>
            </a:r>
            <a:r>
              <a:rPr lang="en-CA" dirty="0"/>
              <a:t> qui encode le message secret dans </a:t>
            </a:r>
            <a:r>
              <a:rPr lang="en-CA" dirty="0" err="1"/>
              <a:t>l'image</a:t>
            </a:r>
            <a:r>
              <a:rPr lang="en-CA" dirty="0"/>
              <a:t> </a:t>
            </a:r>
          </a:p>
          <a:p>
            <a:endParaRPr lang="en-CA" dirty="0"/>
          </a:p>
          <a:p>
            <a:r>
              <a:rPr lang="en-CA" dirty="0"/>
              <a:t>def encode(</a:t>
            </a:r>
            <a:r>
              <a:rPr lang="en-CA" dirty="0" err="1"/>
              <a:t>nom_image</a:t>
            </a:r>
            <a:r>
              <a:rPr lang="en-CA" dirty="0"/>
              <a:t>, </a:t>
            </a:r>
            <a:r>
              <a:rPr lang="en-CA" dirty="0" err="1"/>
              <a:t>message_secret</a:t>
            </a:r>
            <a:r>
              <a:rPr lang="en-CA" dirty="0"/>
              <a:t>):</a:t>
            </a:r>
          </a:p>
          <a:p>
            <a:r>
              <a:rPr lang="en-CA" dirty="0"/>
              <a:t>    </a:t>
            </a:r>
          </a:p>
          <a:p>
            <a:r>
              <a:rPr lang="en-CA" dirty="0"/>
              <a:t>    # Lecture de </a:t>
            </a:r>
            <a:r>
              <a:rPr lang="en-CA" dirty="0" err="1"/>
              <a:t>l'image</a:t>
            </a:r>
            <a:r>
              <a:rPr lang="en-CA" dirty="0"/>
              <a:t> </a:t>
            </a:r>
          </a:p>
          <a:p>
            <a:r>
              <a:rPr lang="en-CA" dirty="0"/>
              <a:t>    image = cv2.imread(</a:t>
            </a:r>
            <a:r>
              <a:rPr lang="en-CA" dirty="0" err="1"/>
              <a:t>nom_image</a:t>
            </a:r>
            <a:r>
              <a:rPr lang="en-CA" dirty="0"/>
              <a:t>)</a:t>
            </a:r>
          </a:p>
          <a:p>
            <a:r>
              <a:rPr lang="en-CA" dirty="0"/>
              <a:t>    # </a:t>
            </a:r>
            <a:r>
              <a:rPr lang="en-CA" dirty="0" err="1"/>
              <a:t>Nombre</a:t>
            </a:r>
            <a:r>
              <a:rPr lang="en-CA" dirty="0"/>
              <a:t> de byte dans </a:t>
            </a:r>
            <a:r>
              <a:rPr lang="en-CA" dirty="0" err="1"/>
              <a:t>l'image</a:t>
            </a:r>
            <a:endParaRPr lang="en-CA" dirty="0"/>
          </a:p>
          <a:p>
            <a:r>
              <a:rPr lang="en-CA" dirty="0"/>
              <a:t>    </a:t>
            </a:r>
            <a:r>
              <a:rPr lang="en-CA" dirty="0" err="1"/>
              <a:t>nombre_bytes</a:t>
            </a:r>
            <a:r>
              <a:rPr lang="en-CA" dirty="0"/>
              <a:t> = </a:t>
            </a:r>
            <a:r>
              <a:rPr lang="en-CA" dirty="0" err="1"/>
              <a:t>image.shape</a:t>
            </a:r>
            <a:r>
              <a:rPr lang="en-CA" dirty="0"/>
              <a:t>[0] * </a:t>
            </a:r>
            <a:r>
              <a:rPr lang="en-CA" dirty="0" err="1"/>
              <a:t>image.shape</a:t>
            </a:r>
            <a:r>
              <a:rPr lang="en-CA" dirty="0"/>
              <a:t>[1] * 3 // 8</a:t>
            </a:r>
          </a:p>
          <a:p>
            <a:r>
              <a:rPr lang="en-CA" dirty="0"/>
              <a:t>    print("[*] </a:t>
            </a:r>
            <a:r>
              <a:rPr lang="en-CA" dirty="0" err="1"/>
              <a:t>Nombre</a:t>
            </a:r>
            <a:r>
              <a:rPr lang="en-CA" dirty="0"/>
              <a:t> de bytes maximum </a:t>
            </a:r>
            <a:r>
              <a:rPr lang="en-CA" dirty="0" err="1"/>
              <a:t>possiblement</a:t>
            </a:r>
            <a:r>
              <a:rPr lang="en-CA" dirty="0"/>
              <a:t> encodable:", </a:t>
            </a:r>
            <a:r>
              <a:rPr lang="en-CA" dirty="0" err="1"/>
              <a:t>nombre_bytes</a:t>
            </a:r>
            <a:r>
              <a:rPr lang="en-CA" dirty="0"/>
              <a:t>)</a:t>
            </a:r>
          </a:p>
          <a:p>
            <a:r>
              <a:rPr lang="en-CA" dirty="0"/>
              <a:t>    </a:t>
            </a:r>
          </a:p>
          <a:p>
            <a:r>
              <a:rPr lang="en-CA" dirty="0"/>
              <a:t>    # </a:t>
            </a:r>
            <a:r>
              <a:rPr lang="en-CA" dirty="0" err="1"/>
              <a:t>Ajouter</a:t>
            </a:r>
            <a:r>
              <a:rPr lang="en-CA" dirty="0"/>
              <a:t> un </a:t>
            </a:r>
            <a:r>
              <a:rPr lang="en-CA" dirty="0" err="1"/>
              <a:t>critère</a:t>
            </a:r>
            <a:r>
              <a:rPr lang="en-CA" dirty="0"/>
              <a:t> </a:t>
            </a:r>
            <a:r>
              <a:rPr lang="en-CA" dirty="0" err="1"/>
              <a:t>d'arrêt</a:t>
            </a:r>
            <a:r>
              <a:rPr lang="en-CA" dirty="0"/>
              <a:t> pour le </a:t>
            </a:r>
            <a:r>
              <a:rPr lang="en-CA" dirty="0" err="1"/>
              <a:t>décodage</a:t>
            </a:r>
            <a:r>
              <a:rPr lang="en-CA" dirty="0"/>
              <a:t> </a:t>
            </a:r>
          </a:p>
          <a:p>
            <a:r>
              <a:rPr lang="en-CA" dirty="0"/>
              <a:t>    </a:t>
            </a:r>
            <a:r>
              <a:rPr lang="en-CA" dirty="0" err="1"/>
              <a:t>message_secret</a:t>
            </a:r>
            <a:r>
              <a:rPr lang="en-CA" dirty="0"/>
              <a:t> += "Fin"</a:t>
            </a:r>
          </a:p>
          <a:p>
            <a:r>
              <a:rPr lang="en-CA" dirty="0"/>
              <a:t>    </a:t>
            </a:r>
          </a:p>
          <a:p>
            <a:r>
              <a:rPr lang="en-CA" dirty="0"/>
              <a:t>    # Si le message </a:t>
            </a:r>
            <a:r>
              <a:rPr lang="en-CA" dirty="0" err="1"/>
              <a:t>est</a:t>
            </a:r>
            <a:r>
              <a:rPr lang="en-CA" dirty="0"/>
              <a:t> plus grand que le </a:t>
            </a:r>
            <a:r>
              <a:rPr lang="en-CA" dirty="0" err="1"/>
              <a:t>nombre</a:t>
            </a:r>
            <a:r>
              <a:rPr lang="en-CA" dirty="0"/>
              <a:t> de byte </a:t>
            </a:r>
            <a:r>
              <a:rPr lang="en-CA" dirty="0" err="1"/>
              <a:t>dispo</a:t>
            </a:r>
            <a:r>
              <a:rPr lang="en-CA" dirty="0"/>
              <a:t> dans </a:t>
            </a:r>
            <a:r>
              <a:rPr lang="en-CA" dirty="0" err="1"/>
              <a:t>l'image</a:t>
            </a:r>
            <a:r>
              <a:rPr lang="en-CA" dirty="0"/>
              <a:t> : </a:t>
            </a:r>
            <a:r>
              <a:rPr lang="en-CA" dirty="0" err="1"/>
              <a:t>erreur</a:t>
            </a:r>
            <a:endParaRPr lang="en-CA" dirty="0"/>
          </a:p>
          <a:p>
            <a:r>
              <a:rPr lang="en-CA" dirty="0"/>
              <a:t>    if </a:t>
            </a:r>
            <a:r>
              <a:rPr lang="en-CA" dirty="0" err="1"/>
              <a:t>len</a:t>
            </a:r>
            <a:r>
              <a:rPr lang="en-CA" dirty="0"/>
              <a:t>(</a:t>
            </a:r>
            <a:r>
              <a:rPr lang="en-CA" dirty="0" err="1"/>
              <a:t>message_secret</a:t>
            </a:r>
            <a:r>
              <a:rPr lang="en-CA" dirty="0"/>
              <a:t>) &gt; </a:t>
            </a:r>
            <a:r>
              <a:rPr lang="en-CA" dirty="0" err="1"/>
              <a:t>nombre_bytes</a:t>
            </a:r>
            <a:r>
              <a:rPr lang="en-CA" dirty="0"/>
              <a:t>:</a:t>
            </a:r>
          </a:p>
          <a:p>
            <a:r>
              <a:rPr lang="en-CA" dirty="0"/>
              <a:t>        raise </a:t>
            </a:r>
            <a:r>
              <a:rPr lang="en-CA" dirty="0" err="1"/>
              <a:t>ValueError</a:t>
            </a:r>
            <a:r>
              <a:rPr lang="en-CA" dirty="0"/>
              <a:t>("[!] Trop de </a:t>
            </a:r>
            <a:r>
              <a:rPr lang="en-CA" dirty="0" err="1"/>
              <a:t>caractère</a:t>
            </a:r>
            <a:r>
              <a:rPr lang="en-CA" dirty="0"/>
              <a:t> dans le message secret. \n[!] </a:t>
            </a:r>
            <a:r>
              <a:rPr lang="en-CA" dirty="0" err="1"/>
              <a:t>Besoin</a:t>
            </a:r>
            <a:r>
              <a:rPr lang="en-CA" dirty="0"/>
              <a:t> </a:t>
            </a:r>
            <a:r>
              <a:rPr lang="en-CA" dirty="0" err="1"/>
              <a:t>d'une</a:t>
            </a:r>
            <a:r>
              <a:rPr lang="en-CA" dirty="0"/>
              <a:t> plus </a:t>
            </a:r>
            <a:r>
              <a:rPr lang="en-CA" dirty="0" err="1"/>
              <a:t>grande</a:t>
            </a:r>
            <a:r>
              <a:rPr lang="en-CA" dirty="0"/>
              <a:t> image </a:t>
            </a:r>
            <a:r>
              <a:rPr lang="en-CA" dirty="0" err="1"/>
              <a:t>ou</a:t>
            </a:r>
            <a:r>
              <a:rPr lang="en-CA" dirty="0"/>
              <a:t> un plus petit message")</a:t>
            </a:r>
          </a:p>
          <a:p>
            <a:r>
              <a:rPr lang="en-CA" dirty="0"/>
              <a:t>    print("[*] </a:t>
            </a:r>
            <a:r>
              <a:rPr lang="en-CA" dirty="0" err="1"/>
              <a:t>Encodage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...")</a:t>
            </a:r>
          </a:p>
          <a:p>
            <a:r>
              <a:rPr lang="en-CA" dirty="0"/>
              <a:t>    </a:t>
            </a:r>
          </a:p>
          <a:p>
            <a:r>
              <a:rPr lang="en-CA" dirty="0"/>
              <a:t>    # Début de </a:t>
            </a:r>
            <a:r>
              <a:rPr lang="en-CA" dirty="0" err="1"/>
              <a:t>l'index</a:t>
            </a:r>
            <a:r>
              <a:rPr lang="en-CA" dirty="0"/>
              <a:t> = 0 </a:t>
            </a:r>
          </a:p>
          <a:p>
            <a:r>
              <a:rPr lang="en-CA" dirty="0"/>
              <a:t>    </a:t>
            </a:r>
            <a:r>
              <a:rPr lang="en-CA" dirty="0" err="1"/>
              <a:t>numero_index</a:t>
            </a:r>
            <a:r>
              <a:rPr lang="en-CA" dirty="0"/>
              <a:t> = 0</a:t>
            </a:r>
          </a:p>
          <a:p>
            <a:r>
              <a:rPr lang="en-CA" dirty="0"/>
              <a:t>    </a:t>
            </a:r>
          </a:p>
          <a:p>
            <a:r>
              <a:rPr lang="en-CA" dirty="0"/>
              <a:t>    # Conversion du message secret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binaire</a:t>
            </a:r>
            <a:r>
              <a:rPr lang="en-CA" dirty="0"/>
              <a:t> avec </a:t>
            </a:r>
            <a:r>
              <a:rPr lang="en-CA" dirty="0" err="1"/>
              <a:t>l'appel</a:t>
            </a:r>
            <a:r>
              <a:rPr lang="en-CA" dirty="0"/>
              <a:t> de la </a:t>
            </a:r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dirty="0" err="1"/>
              <a:t>to_bin</a:t>
            </a:r>
            <a:r>
              <a:rPr lang="en-CA" dirty="0"/>
              <a:t> </a:t>
            </a:r>
          </a:p>
          <a:p>
            <a:r>
              <a:rPr lang="en-CA" dirty="0"/>
              <a:t>    </a:t>
            </a:r>
            <a:r>
              <a:rPr lang="en-CA" dirty="0" err="1"/>
              <a:t>message_secret_binaire</a:t>
            </a:r>
            <a:r>
              <a:rPr lang="en-CA" dirty="0"/>
              <a:t> = </a:t>
            </a:r>
            <a:r>
              <a:rPr lang="en-CA" dirty="0" err="1"/>
              <a:t>to_bin</a:t>
            </a:r>
            <a:r>
              <a:rPr lang="en-CA" dirty="0"/>
              <a:t>(</a:t>
            </a:r>
            <a:r>
              <a:rPr lang="en-CA" dirty="0" err="1"/>
              <a:t>message_secret</a:t>
            </a:r>
            <a:r>
              <a:rPr lang="en-CA" dirty="0"/>
              <a:t>)</a:t>
            </a:r>
          </a:p>
          <a:p>
            <a:r>
              <a:rPr lang="en-CA" dirty="0"/>
              <a:t>    </a:t>
            </a:r>
          </a:p>
          <a:p>
            <a:r>
              <a:rPr lang="en-CA" dirty="0"/>
              <a:t>    # Longueur du message secret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binaire</a:t>
            </a:r>
            <a:r>
              <a:rPr lang="en-CA" dirty="0"/>
              <a:t> </a:t>
            </a:r>
          </a:p>
          <a:p>
            <a:r>
              <a:rPr lang="en-CA" dirty="0"/>
              <a:t>    </a:t>
            </a:r>
            <a:r>
              <a:rPr lang="en-CA" dirty="0" err="1"/>
              <a:t>longueur_message</a:t>
            </a:r>
            <a:r>
              <a:rPr lang="en-CA" dirty="0"/>
              <a:t> = </a:t>
            </a:r>
            <a:r>
              <a:rPr lang="en-CA" dirty="0" err="1"/>
              <a:t>len</a:t>
            </a:r>
            <a:r>
              <a:rPr lang="en-CA" dirty="0"/>
              <a:t>(</a:t>
            </a:r>
            <a:r>
              <a:rPr lang="en-CA" dirty="0" err="1"/>
              <a:t>message_secret_binaire</a:t>
            </a:r>
            <a:r>
              <a:rPr lang="en-CA" dirty="0"/>
              <a:t>)</a:t>
            </a:r>
          </a:p>
          <a:p>
            <a:r>
              <a:rPr lang="en-CA" dirty="0"/>
              <a:t>    </a:t>
            </a:r>
          </a:p>
          <a:p>
            <a:r>
              <a:rPr lang="en-CA" dirty="0"/>
              <a:t>    # Boucle for pour </a:t>
            </a:r>
            <a:r>
              <a:rPr lang="en-CA" dirty="0" err="1"/>
              <a:t>atteindre</a:t>
            </a:r>
            <a:r>
              <a:rPr lang="en-CA" dirty="0"/>
              <a:t> les pixels</a:t>
            </a:r>
          </a:p>
          <a:p>
            <a:r>
              <a:rPr lang="en-CA" dirty="0"/>
              <a:t>    for tableau in image:</a:t>
            </a:r>
          </a:p>
          <a:p>
            <a:r>
              <a:rPr lang="en-CA" dirty="0"/>
              <a:t>        for pixel in tableau:</a:t>
            </a:r>
          </a:p>
          <a:p>
            <a:r>
              <a:rPr lang="en-CA" dirty="0"/>
              <a:t>            # Conversion du R G B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binaire</a:t>
            </a:r>
            <a:r>
              <a:rPr lang="en-CA" dirty="0"/>
              <a:t> avec </a:t>
            </a:r>
            <a:r>
              <a:rPr lang="en-CA" dirty="0" err="1"/>
              <a:t>l'appel</a:t>
            </a:r>
            <a:r>
              <a:rPr lang="en-CA" dirty="0"/>
              <a:t> de la </a:t>
            </a:r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dirty="0" err="1"/>
              <a:t>to_bin</a:t>
            </a:r>
            <a:endParaRPr lang="en-CA" dirty="0"/>
          </a:p>
          <a:p>
            <a:r>
              <a:rPr lang="en-CA" dirty="0"/>
              <a:t>            r, g, b = </a:t>
            </a:r>
            <a:r>
              <a:rPr lang="en-CA" dirty="0" err="1"/>
              <a:t>to_bin</a:t>
            </a:r>
            <a:r>
              <a:rPr lang="en-CA" dirty="0"/>
              <a:t>(pixel)</a:t>
            </a:r>
          </a:p>
          <a:p>
            <a:r>
              <a:rPr lang="en-CA" dirty="0"/>
              <a:t>            # Modification des LSB RGB tant </a:t>
            </a:r>
            <a:r>
              <a:rPr lang="en-CA" dirty="0" err="1"/>
              <a:t>qu'il</a:t>
            </a:r>
            <a:r>
              <a:rPr lang="en-CA" dirty="0"/>
              <a:t> y a des </a:t>
            </a:r>
            <a:r>
              <a:rPr lang="en-CA" dirty="0" err="1"/>
              <a:t>données</a:t>
            </a:r>
            <a:r>
              <a:rPr lang="en-CA" dirty="0"/>
              <a:t> du message secret</a:t>
            </a:r>
          </a:p>
          <a:p>
            <a:r>
              <a:rPr lang="en-CA" dirty="0"/>
              <a:t>            if </a:t>
            </a:r>
            <a:r>
              <a:rPr lang="en-CA" dirty="0" err="1"/>
              <a:t>numero_index</a:t>
            </a:r>
            <a:r>
              <a:rPr lang="en-CA" dirty="0"/>
              <a:t> &lt; </a:t>
            </a:r>
            <a:r>
              <a:rPr lang="en-CA" dirty="0" err="1"/>
              <a:t>longueur_message</a:t>
            </a:r>
            <a:r>
              <a:rPr lang="en-CA" dirty="0"/>
              <a:t>:</a:t>
            </a:r>
          </a:p>
          <a:p>
            <a:r>
              <a:rPr lang="en-CA" dirty="0"/>
              <a:t>                # Least significant pixel ROUGE</a:t>
            </a:r>
          </a:p>
          <a:p>
            <a:r>
              <a:rPr lang="en-CA" dirty="0"/>
              <a:t>                pixel[0] = int(r[:-1] + </a:t>
            </a:r>
            <a:r>
              <a:rPr lang="en-CA" dirty="0" err="1"/>
              <a:t>message_secret_binaire</a:t>
            </a:r>
            <a:r>
              <a:rPr lang="en-CA" dirty="0"/>
              <a:t>[</a:t>
            </a:r>
            <a:r>
              <a:rPr lang="en-CA" dirty="0" err="1"/>
              <a:t>numero_index</a:t>
            </a:r>
            <a:r>
              <a:rPr lang="en-CA" dirty="0"/>
              <a:t>], 2)</a:t>
            </a:r>
          </a:p>
          <a:p>
            <a:r>
              <a:rPr lang="en-CA" dirty="0"/>
              <a:t>                </a:t>
            </a:r>
            <a:r>
              <a:rPr lang="en-CA" dirty="0" err="1"/>
              <a:t>numero_index</a:t>
            </a:r>
            <a:r>
              <a:rPr lang="en-CA" dirty="0"/>
              <a:t> += 1</a:t>
            </a:r>
          </a:p>
          <a:p>
            <a:r>
              <a:rPr lang="en-CA" dirty="0"/>
              <a:t>            if </a:t>
            </a:r>
            <a:r>
              <a:rPr lang="en-CA" dirty="0" err="1"/>
              <a:t>numero_index</a:t>
            </a:r>
            <a:r>
              <a:rPr lang="en-CA" dirty="0"/>
              <a:t> &lt; </a:t>
            </a:r>
            <a:r>
              <a:rPr lang="en-CA" dirty="0" err="1"/>
              <a:t>longueur_message</a:t>
            </a:r>
            <a:r>
              <a:rPr lang="en-CA" dirty="0"/>
              <a:t>:</a:t>
            </a:r>
          </a:p>
          <a:p>
            <a:r>
              <a:rPr lang="en-CA" dirty="0"/>
              <a:t>                # Least significant pixel VERT</a:t>
            </a:r>
          </a:p>
          <a:p>
            <a:r>
              <a:rPr lang="en-CA" dirty="0"/>
              <a:t>                pixel[1] = int(g[:-1] + </a:t>
            </a:r>
            <a:r>
              <a:rPr lang="en-CA" dirty="0" err="1"/>
              <a:t>message_secret_binaire</a:t>
            </a:r>
            <a:r>
              <a:rPr lang="en-CA" dirty="0"/>
              <a:t>[</a:t>
            </a:r>
            <a:r>
              <a:rPr lang="en-CA" dirty="0" err="1"/>
              <a:t>numero_index</a:t>
            </a:r>
            <a:r>
              <a:rPr lang="en-CA" dirty="0"/>
              <a:t>], 2)</a:t>
            </a:r>
          </a:p>
          <a:p>
            <a:r>
              <a:rPr lang="en-CA" dirty="0"/>
              <a:t>                </a:t>
            </a:r>
            <a:r>
              <a:rPr lang="en-CA" dirty="0" err="1"/>
              <a:t>numero_index</a:t>
            </a:r>
            <a:r>
              <a:rPr lang="en-CA" dirty="0"/>
              <a:t> += 1</a:t>
            </a:r>
          </a:p>
          <a:p>
            <a:r>
              <a:rPr lang="en-CA" dirty="0"/>
              <a:t>            if </a:t>
            </a:r>
            <a:r>
              <a:rPr lang="en-CA" dirty="0" err="1"/>
              <a:t>numero_index</a:t>
            </a:r>
            <a:r>
              <a:rPr lang="en-CA" dirty="0"/>
              <a:t> &lt; </a:t>
            </a:r>
            <a:r>
              <a:rPr lang="en-CA" dirty="0" err="1"/>
              <a:t>longueur_message</a:t>
            </a:r>
            <a:r>
              <a:rPr lang="en-CA" dirty="0"/>
              <a:t>:</a:t>
            </a:r>
          </a:p>
          <a:p>
            <a:r>
              <a:rPr lang="en-CA" dirty="0"/>
              <a:t>                # Least significant pixel BLEU </a:t>
            </a:r>
          </a:p>
          <a:p>
            <a:r>
              <a:rPr lang="en-CA" dirty="0"/>
              <a:t>                pixel[2] = int(b[:-1] + </a:t>
            </a:r>
            <a:r>
              <a:rPr lang="en-CA" dirty="0" err="1"/>
              <a:t>message_secret_binaire</a:t>
            </a:r>
            <a:r>
              <a:rPr lang="en-CA" dirty="0"/>
              <a:t>[</a:t>
            </a:r>
            <a:r>
              <a:rPr lang="en-CA" dirty="0" err="1"/>
              <a:t>numero_index</a:t>
            </a:r>
            <a:r>
              <a:rPr lang="en-CA" dirty="0"/>
              <a:t>], 2)</a:t>
            </a:r>
          </a:p>
          <a:p>
            <a:r>
              <a:rPr lang="en-CA" dirty="0"/>
              <a:t>                </a:t>
            </a:r>
            <a:r>
              <a:rPr lang="en-CA" dirty="0" err="1"/>
              <a:t>numero_index</a:t>
            </a:r>
            <a:r>
              <a:rPr lang="en-CA" dirty="0"/>
              <a:t> += 1</a:t>
            </a:r>
          </a:p>
          <a:p>
            <a:r>
              <a:rPr lang="en-CA" dirty="0"/>
              <a:t>            # Si tout le message </a:t>
            </a:r>
            <a:r>
              <a:rPr lang="en-CA" dirty="0" err="1"/>
              <a:t>est</a:t>
            </a:r>
            <a:r>
              <a:rPr lang="en-CA" dirty="0"/>
              <a:t> encoder, </a:t>
            </a:r>
            <a:r>
              <a:rPr lang="en-CA" dirty="0" err="1"/>
              <a:t>brisé</a:t>
            </a:r>
            <a:r>
              <a:rPr lang="en-CA" dirty="0"/>
              <a:t> la boucle for </a:t>
            </a:r>
          </a:p>
          <a:p>
            <a:r>
              <a:rPr lang="en-CA" dirty="0"/>
              <a:t>            if </a:t>
            </a:r>
            <a:r>
              <a:rPr lang="en-CA" dirty="0" err="1"/>
              <a:t>numero_index</a:t>
            </a:r>
            <a:r>
              <a:rPr lang="en-CA" dirty="0"/>
              <a:t> &gt;= </a:t>
            </a:r>
            <a:r>
              <a:rPr lang="en-CA" dirty="0" err="1"/>
              <a:t>longueur_message</a:t>
            </a:r>
            <a:r>
              <a:rPr lang="en-CA" dirty="0"/>
              <a:t>:</a:t>
            </a:r>
          </a:p>
          <a:p>
            <a:r>
              <a:rPr lang="en-CA" dirty="0"/>
              <a:t>                break</a:t>
            </a:r>
          </a:p>
          <a:p>
            <a:r>
              <a:rPr lang="en-CA" dirty="0"/>
              <a:t>    # </a:t>
            </a:r>
            <a:r>
              <a:rPr lang="en-CA" dirty="0" err="1"/>
              <a:t>Retourne</a:t>
            </a:r>
            <a:r>
              <a:rPr lang="en-CA" dirty="0"/>
              <a:t> </a:t>
            </a:r>
            <a:r>
              <a:rPr lang="en-CA" dirty="0" err="1"/>
              <a:t>l'image</a:t>
            </a:r>
            <a:r>
              <a:rPr lang="en-CA" dirty="0"/>
              <a:t> </a:t>
            </a:r>
          </a:p>
          <a:p>
            <a:r>
              <a:rPr lang="en-CA" dirty="0"/>
              <a:t>    return image</a:t>
            </a:r>
          </a:p>
          <a:p>
            <a:endParaRPr lang="en-CA" dirty="0"/>
          </a:p>
          <a:p>
            <a:r>
              <a:rPr lang="fr-FR" dirty="0"/>
              <a:t>## Fonction qui </a:t>
            </a:r>
            <a:r>
              <a:rPr lang="fr-FR" dirty="0" err="1"/>
              <a:t>decode</a:t>
            </a:r>
            <a:r>
              <a:rPr lang="fr-FR" dirty="0"/>
              <a:t> le message secret de l'image </a:t>
            </a:r>
          </a:p>
          <a:p>
            <a:endParaRPr lang="fr-FR" dirty="0"/>
          </a:p>
          <a:p>
            <a:r>
              <a:rPr lang="fr-FR" dirty="0" err="1"/>
              <a:t>def</a:t>
            </a:r>
            <a:r>
              <a:rPr lang="fr-FR" dirty="0"/>
              <a:t> </a:t>
            </a:r>
            <a:r>
              <a:rPr lang="fr-FR" dirty="0" err="1"/>
              <a:t>decode</a:t>
            </a:r>
            <a:r>
              <a:rPr lang="fr-FR" dirty="0"/>
              <a:t>(</a:t>
            </a:r>
            <a:r>
              <a:rPr lang="fr-FR" dirty="0" err="1"/>
              <a:t>nom_image</a:t>
            </a:r>
            <a:r>
              <a:rPr lang="fr-FR" dirty="0"/>
              <a:t>):</a:t>
            </a:r>
          </a:p>
          <a:p>
            <a:r>
              <a:rPr lang="fr-FR" dirty="0"/>
              <a:t>    </a:t>
            </a:r>
          </a:p>
          <a:p>
            <a:r>
              <a:rPr lang="fr-FR" dirty="0"/>
              <a:t>    </a:t>
            </a:r>
            <a:r>
              <a:rPr lang="fr-FR" dirty="0" err="1"/>
              <a:t>print</a:t>
            </a:r>
            <a:r>
              <a:rPr lang="fr-FR" dirty="0"/>
              <a:t>("[+] Décodage...")</a:t>
            </a:r>
          </a:p>
          <a:p>
            <a:r>
              <a:rPr lang="fr-FR" dirty="0"/>
              <a:t>    # Lecture de l'image </a:t>
            </a:r>
          </a:p>
          <a:p>
            <a:r>
              <a:rPr lang="fr-FR" dirty="0"/>
              <a:t>    image = cv2.imread(</a:t>
            </a:r>
            <a:r>
              <a:rPr lang="fr-FR" dirty="0" err="1"/>
              <a:t>nom_image</a:t>
            </a:r>
            <a:r>
              <a:rPr lang="fr-FR" dirty="0"/>
              <a:t>)</a:t>
            </a:r>
          </a:p>
          <a:p>
            <a:r>
              <a:rPr lang="fr-FR" dirty="0"/>
              <a:t>    </a:t>
            </a:r>
          </a:p>
          <a:p>
            <a:r>
              <a:rPr lang="fr-FR" dirty="0"/>
              <a:t>    # Variable de données binaire vide </a:t>
            </a:r>
          </a:p>
          <a:p>
            <a:r>
              <a:rPr lang="fr-FR" dirty="0"/>
              <a:t>    </a:t>
            </a:r>
            <a:r>
              <a:rPr lang="fr-FR" dirty="0" err="1"/>
              <a:t>donne_binaire</a:t>
            </a:r>
            <a:r>
              <a:rPr lang="fr-FR" dirty="0"/>
              <a:t> = ""</a:t>
            </a:r>
          </a:p>
          <a:p>
            <a:r>
              <a:rPr lang="fr-FR" dirty="0"/>
              <a:t>    </a:t>
            </a:r>
          </a:p>
          <a:p>
            <a:r>
              <a:rPr lang="fr-FR" dirty="0"/>
              <a:t>    # Boucle for pour atteindre les pixels</a:t>
            </a:r>
          </a:p>
          <a:p>
            <a:r>
              <a:rPr lang="fr-FR" dirty="0"/>
              <a:t>    for tableau in image:</a:t>
            </a:r>
          </a:p>
          <a:p>
            <a:r>
              <a:rPr lang="fr-FR" dirty="0"/>
              <a:t>        for pixel in tableau:</a:t>
            </a:r>
          </a:p>
          <a:p>
            <a:r>
              <a:rPr lang="fr-FR" dirty="0"/>
              <a:t>            # Conversion de R G B en binaire </a:t>
            </a:r>
          </a:p>
          <a:p>
            <a:r>
              <a:rPr lang="fr-FR" dirty="0"/>
              <a:t>            r, g, b = </a:t>
            </a:r>
            <a:r>
              <a:rPr lang="fr-FR" dirty="0" err="1"/>
              <a:t>to_bin</a:t>
            </a:r>
            <a:r>
              <a:rPr lang="fr-FR" dirty="0"/>
              <a:t>(pixel)</a:t>
            </a:r>
          </a:p>
          <a:p>
            <a:r>
              <a:rPr lang="fr-FR" dirty="0"/>
              <a:t>            # Remplit la variable </a:t>
            </a:r>
            <a:r>
              <a:rPr lang="fr-FR" dirty="0" err="1"/>
              <a:t>donnee_binaire</a:t>
            </a:r>
            <a:r>
              <a:rPr lang="fr-FR" dirty="0"/>
              <a:t> avec les derniers bits de chaque R G B de pixel</a:t>
            </a:r>
          </a:p>
          <a:p>
            <a:r>
              <a:rPr lang="fr-FR" dirty="0"/>
              <a:t>            </a:t>
            </a:r>
            <a:r>
              <a:rPr lang="fr-FR" dirty="0" err="1"/>
              <a:t>donne_binaire</a:t>
            </a:r>
            <a:r>
              <a:rPr lang="fr-FR" dirty="0"/>
              <a:t> += r[-1]</a:t>
            </a:r>
          </a:p>
          <a:p>
            <a:r>
              <a:rPr lang="fr-FR" dirty="0"/>
              <a:t>            </a:t>
            </a:r>
            <a:r>
              <a:rPr lang="fr-FR" dirty="0" err="1"/>
              <a:t>donne_binaire</a:t>
            </a:r>
            <a:r>
              <a:rPr lang="fr-FR" dirty="0"/>
              <a:t> += g[-1]</a:t>
            </a:r>
          </a:p>
          <a:p>
            <a:r>
              <a:rPr lang="fr-FR" dirty="0"/>
              <a:t>            </a:t>
            </a:r>
            <a:r>
              <a:rPr lang="fr-FR" dirty="0" err="1"/>
              <a:t>donne_binaire</a:t>
            </a:r>
            <a:r>
              <a:rPr lang="fr-FR" dirty="0"/>
              <a:t> += b[-1]</a:t>
            </a:r>
          </a:p>
          <a:p>
            <a:r>
              <a:rPr lang="fr-FR" dirty="0"/>
              <a:t>            </a:t>
            </a:r>
          </a:p>
          <a:p>
            <a:r>
              <a:rPr lang="fr-FR" dirty="0"/>
              <a:t>    # Diviser en byte (8 bits) </a:t>
            </a:r>
          </a:p>
          <a:p>
            <a:r>
              <a:rPr lang="fr-FR" dirty="0"/>
              <a:t>    </a:t>
            </a:r>
            <a:r>
              <a:rPr lang="fr-FR" dirty="0" err="1"/>
              <a:t>les_bytes</a:t>
            </a:r>
            <a:r>
              <a:rPr lang="fr-FR" dirty="0"/>
              <a:t> = [ </a:t>
            </a:r>
            <a:r>
              <a:rPr lang="fr-FR" dirty="0" err="1"/>
              <a:t>donne_binaire</a:t>
            </a:r>
            <a:r>
              <a:rPr lang="fr-FR" dirty="0"/>
              <a:t>[i: i+8] for i in range(0, </a:t>
            </a:r>
            <a:r>
              <a:rPr lang="fr-FR" dirty="0" err="1"/>
              <a:t>len</a:t>
            </a:r>
            <a:r>
              <a:rPr lang="fr-FR" dirty="0"/>
              <a:t>(</a:t>
            </a:r>
            <a:r>
              <a:rPr lang="fr-FR" dirty="0" err="1"/>
              <a:t>donne_binaire</a:t>
            </a:r>
            <a:r>
              <a:rPr lang="fr-FR" dirty="0"/>
              <a:t>), 8) ]</a:t>
            </a:r>
          </a:p>
          <a:p>
            <a:r>
              <a:rPr lang="fr-FR" dirty="0"/>
              <a:t>    </a:t>
            </a:r>
          </a:p>
          <a:p>
            <a:r>
              <a:rPr lang="fr-FR" dirty="0"/>
              <a:t>    # Convertir en texte</a:t>
            </a:r>
          </a:p>
          <a:p>
            <a:r>
              <a:rPr lang="fr-FR" dirty="0"/>
              <a:t>    # Création d'une variable </a:t>
            </a:r>
            <a:r>
              <a:rPr lang="fr-FR" dirty="0" err="1"/>
              <a:t>donne_decode</a:t>
            </a:r>
            <a:r>
              <a:rPr lang="fr-FR" dirty="0"/>
              <a:t> vide</a:t>
            </a:r>
          </a:p>
          <a:p>
            <a:r>
              <a:rPr lang="fr-FR" dirty="0"/>
              <a:t>    </a:t>
            </a:r>
            <a:r>
              <a:rPr lang="fr-FR" dirty="0" err="1"/>
              <a:t>donnee_decode</a:t>
            </a:r>
            <a:r>
              <a:rPr lang="fr-FR" dirty="0"/>
              <a:t> = ""</a:t>
            </a:r>
          </a:p>
          <a:p>
            <a:r>
              <a:rPr lang="fr-FR" dirty="0"/>
              <a:t>    </a:t>
            </a:r>
          </a:p>
          <a:p>
            <a:r>
              <a:rPr lang="fr-FR" dirty="0"/>
              <a:t>    # Boucle For pour atteindre les bytes trouver un peu plus </a:t>
            </a:r>
            <a:r>
              <a:rPr lang="fr-FR" dirty="0" err="1"/>
              <a:t>tot</a:t>
            </a:r>
            <a:endParaRPr lang="fr-FR" dirty="0"/>
          </a:p>
          <a:p>
            <a:r>
              <a:rPr lang="fr-FR" dirty="0"/>
              <a:t>    for byte in </a:t>
            </a:r>
            <a:r>
              <a:rPr lang="fr-FR" dirty="0" err="1"/>
              <a:t>les_bytes</a:t>
            </a:r>
            <a:r>
              <a:rPr lang="fr-FR" dirty="0"/>
              <a:t>:</a:t>
            </a:r>
          </a:p>
          <a:p>
            <a:r>
              <a:rPr lang="fr-FR" dirty="0"/>
              <a:t>        # Rajoute les bytes en texte clair dans </a:t>
            </a:r>
            <a:r>
              <a:rPr lang="fr-FR" dirty="0" err="1"/>
              <a:t>donnee_decode</a:t>
            </a:r>
            <a:endParaRPr lang="fr-FR" dirty="0"/>
          </a:p>
          <a:p>
            <a:r>
              <a:rPr lang="fr-FR" dirty="0"/>
              <a:t>        </a:t>
            </a:r>
            <a:r>
              <a:rPr lang="fr-FR" dirty="0" err="1"/>
              <a:t>donnee_decode</a:t>
            </a:r>
            <a:r>
              <a:rPr lang="fr-FR" dirty="0"/>
              <a:t> += </a:t>
            </a:r>
            <a:r>
              <a:rPr lang="fr-FR" dirty="0" err="1"/>
              <a:t>chr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(byte, 2))</a:t>
            </a:r>
          </a:p>
          <a:p>
            <a:r>
              <a:rPr lang="fr-FR" dirty="0"/>
              <a:t>        # Si on atteint le code de le critère d'arrêt "FIN", </a:t>
            </a:r>
            <a:r>
              <a:rPr lang="fr-FR" dirty="0" err="1"/>
              <a:t>arreter</a:t>
            </a:r>
            <a:r>
              <a:rPr lang="fr-FR" dirty="0"/>
              <a:t> la boucle</a:t>
            </a:r>
          </a:p>
          <a:p>
            <a:r>
              <a:rPr lang="fr-FR" dirty="0"/>
              <a:t>        if </a:t>
            </a:r>
            <a:r>
              <a:rPr lang="fr-FR" dirty="0" err="1"/>
              <a:t>donnee_decode</a:t>
            </a:r>
            <a:r>
              <a:rPr lang="fr-FR" dirty="0"/>
              <a:t>[-3:] == "Fin":</a:t>
            </a:r>
          </a:p>
          <a:p>
            <a:r>
              <a:rPr lang="fr-FR" dirty="0"/>
              <a:t>            break</a:t>
            </a:r>
          </a:p>
          <a:p>
            <a:r>
              <a:rPr lang="fr-FR" dirty="0"/>
              <a:t>            </a:t>
            </a:r>
          </a:p>
          <a:p>
            <a:r>
              <a:rPr lang="fr-FR" dirty="0"/>
              <a:t>    # Retourne le message décodé sans le critère d'arrêt</a:t>
            </a:r>
          </a:p>
          <a:p>
            <a:r>
              <a:rPr lang="fr-FR" dirty="0"/>
              <a:t>    return </a:t>
            </a:r>
            <a:r>
              <a:rPr lang="fr-FR" dirty="0" err="1"/>
              <a:t>donnee_decode</a:t>
            </a:r>
            <a:r>
              <a:rPr lang="fr-FR" dirty="0"/>
              <a:t>[:-3]</a:t>
            </a:r>
            <a:endParaRPr lang="en-CA" dirty="0"/>
          </a:p>
          <a:p>
            <a:endParaRPr lang="en-CA" dirty="0"/>
          </a:p>
          <a:p>
            <a:r>
              <a:rPr lang="en-CA" dirty="0"/>
              <a:t>### </a:t>
            </a:r>
            <a:r>
              <a:rPr lang="en-CA" dirty="0" err="1"/>
              <a:t>Fonction</a:t>
            </a:r>
            <a:r>
              <a:rPr lang="en-CA" dirty="0"/>
              <a:t> qui affiche les images AVANT et APRÈS</a:t>
            </a:r>
          </a:p>
          <a:p>
            <a:endParaRPr lang="en-CA" dirty="0"/>
          </a:p>
          <a:p>
            <a:r>
              <a:rPr lang="en-CA" dirty="0"/>
              <a:t>def </a:t>
            </a:r>
            <a:r>
              <a:rPr lang="en-CA" dirty="0" err="1"/>
              <a:t>affichage</a:t>
            </a:r>
            <a:r>
              <a:rPr lang="en-CA" dirty="0"/>
              <a:t>(</a:t>
            </a:r>
            <a:r>
              <a:rPr lang="en-CA" dirty="0" err="1"/>
              <a:t>image_avant</a:t>
            </a:r>
            <a:r>
              <a:rPr lang="en-CA" dirty="0"/>
              <a:t>, </a:t>
            </a:r>
            <a:r>
              <a:rPr lang="en-CA" dirty="0" err="1"/>
              <a:t>image_apres</a:t>
            </a:r>
            <a:r>
              <a:rPr lang="en-CA" dirty="0"/>
              <a:t>): </a:t>
            </a:r>
          </a:p>
          <a:p>
            <a:r>
              <a:rPr lang="en-CA" dirty="0"/>
              <a:t>    print("\n=============================================== Image AVANT - Image APRÈS ==============================================\n")</a:t>
            </a:r>
          </a:p>
          <a:p>
            <a:r>
              <a:rPr lang="en-CA" dirty="0"/>
              <a:t>    </a:t>
            </a:r>
          </a:p>
          <a:p>
            <a:r>
              <a:rPr lang="en-CA" dirty="0"/>
              <a:t>    image = </a:t>
            </a:r>
            <a:r>
              <a:rPr lang="en-CA" dirty="0" err="1"/>
              <a:t>plt.imread</a:t>
            </a:r>
            <a:r>
              <a:rPr lang="en-CA" dirty="0"/>
              <a:t>(</a:t>
            </a:r>
            <a:r>
              <a:rPr lang="en-CA" dirty="0" err="1"/>
              <a:t>image_avant</a:t>
            </a:r>
            <a:r>
              <a:rPr lang="en-CA" dirty="0"/>
              <a:t>)</a:t>
            </a:r>
          </a:p>
          <a:p>
            <a:r>
              <a:rPr lang="en-CA" dirty="0"/>
              <a:t>    fig, ax = </a:t>
            </a:r>
            <a:r>
              <a:rPr lang="en-CA" dirty="0" err="1"/>
              <a:t>plt.subplots</a:t>
            </a:r>
            <a:r>
              <a:rPr lang="en-CA" dirty="0"/>
              <a:t>(1,1,figsize=(15,15))</a:t>
            </a:r>
          </a:p>
          <a:p>
            <a:r>
              <a:rPr lang="en-CA" dirty="0"/>
              <a:t>    </a:t>
            </a:r>
            <a:r>
              <a:rPr lang="en-CA" dirty="0" err="1"/>
              <a:t>ax.imshow</a:t>
            </a:r>
            <a:r>
              <a:rPr lang="en-CA" dirty="0"/>
              <a:t>(image);</a:t>
            </a:r>
          </a:p>
          <a:p>
            <a:r>
              <a:rPr lang="en-CA" dirty="0"/>
              <a:t>    </a:t>
            </a:r>
          </a:p>
          <a:p>
            <a:r>
              <a:rPr lang="en-CA" dirty="0"/>
              <a:t>    image = </a:t>
            </a:r>
            <a:r>
              <a:rPr lang="en-CA" dirty="0" err="1"/>
              <a:t>plt.imread</a:t>
            </a:r>
            <a:r>
              <a:rPr lang="en-CA" dirty="0"/>
              <a:t>(</a:t>
            </a:r>
            <a:r>
              <a:rPr lang="en-CA" dirty="0" err="1"/>
              <a:t>image_apres</a:t>
            </a:r>
            <a:r>
              <a:rPr lang="en-CA" dirty="0"/>
              <a:t>)</a:t>
            </a:r>
          </a:p>
          <a:p>
            <a:r>
              <a:rPr lang="en-CA" dirty="0"/>
              <a:t>    fig, ax = </a:t>
            </a:r>
            <a:r>
              <a:rPr lang="en-CA" dirty="0" err="1"/>
              <a:t>plt.subplots</a:t>
            </a:r>
            <a:r>
              <a:rPr lang="en-CA" dirty="0"/>
              <a:t>(1,1,figsize=(15,15))</a:t>
            </a:r>
          </a:p>
          <a:p>
            <a:r>
              <a:rPr lang="en-CA" dirty="0"/>
              <a:t>    </a:t>
            </a:r>
            <a:r>
              <a:rPr lang="en-CA" dirty="0" err="1"/>
              <a:t>ax.imshow</a:t>
            </a:r>
            <a:r>
              <a:rPr lang="en-CA" dirty="0"/>
              <a:t>(image);</a:t>
            </a:r>
          </a:p>
          <a:p>
            <a:r>
              <a:rPr lang="en-CA" dirty="0"/>
              <a:t> </a:t>
            </a:r>
          </a:p>
          <a:p>
            <a:endParaRPr lang="en-CA" dirty="0"/>
          </a:p>
          <a:p>
            <a:r>
              <a:rPr lang="fr-FR" dirty="0"/>
              <a:t>#### MODIFIER ICI ####</a:t>
            </a:r>
          </a:p>
          <a:p>
            <a:r>
              <a:rPr lang="fr-FR" dirty="0" err="1"/>
              <a:t>input_image</a:t>
            </a:r>
            <a:r>
              <a:rPr lang="fr-FR" dirty="0"/>
              <a:t> = "hockey.png" # Image à utiliser</a:t>
            </a:r>
          </a:p>
          <a:p>
            <a:r>
              <a:rPr lang="fr-FR" dirty="0" err="1"/>
              <a:t>output_image</a:t>
            </a:r>
            <a:r>
              <a:rPr lang="fr-FR" dirty="0"/>
              <a:t> = "encoded_image.PNG" # Nom de l'image encodé retourné </a:t>
            </a:r>
          </a:p>
          <a:p>
            <a:r>
              <a:rPr lang="fr-FR" dirty="0" err="1"/>
              <a:t>message_secret</a:t>
            </a:r>
            <a:r>
              <a:rPr lang="fr-FR" dirty="0"/>
              <a:t> = "</a:t>
            </a:r>
            <a:r>
              <a:rPr lang="fr-FR" dirty="0" err="1"/>
              <a:t>cyberquebec</a:t>
            </a:r>
            <a:r>
              <a:rPr lang="fr-FR" dirty="0"/>
              <a:t>" # Message secret à utiliser</a:t>
            </a:r>
          </a:p>
          <a:p>
            <a:r>
              <a:rPr lang="fr-FR" dirty="0"/>
              <a:t>######################</a:t>
            </a:r>
            <a:endParaRPr lang="en-CA" dirty="0"/>
          </a:p>
          <a:p>
            <a:endParaRPr lang="en-CA" dirty="0"/>
          </a:p>
          <a:p>
            <a:r>
              <a:rPr lang="fr-FR" dirty="0"/>
              <a:t># Encoder les données dans l'image avec la fonction encode</a:t>
            </a:r>
          </a:p>
          <a:p>
            <a:r>
              <a:rPr lang="fr-FR" dirty="0" err="1"/>
              <a:t>image_encode</a:t>
            </a:r>
            <a:r>
              <a:rPr lang="fr-FR" dirty="0"/>
              <a:t> = encode(</a:t>
            </a:r>
            <a:r>
              <a:rPr lang="fr-FR" dirty="0" err="1"/>
              <a:t>input_image</a:t>
            </a:r>
            <a:r>
              <a:rPr lang="fr-FR" dirty="0"/>
              <a:t>, </a:t>
            </a:r>
            <a:r>
              <a:rPr lang="fr-FR" dirty="0" err="1"/>
              <a:t>message_secret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# Enregistrer l'image encoder (</a:t>
            </a:r>
            <a:r>
              <a:rPr lang="fr-FR" dirty="0" err="1"/>
              <a:t>image_encode</a:t>
            </a:r>
            <a:r>
              <a:rPr lang="fr-FR" dirty="0"/>
              <a:t>)</a:t>
            </a:r>
          </a:p>
          <a:p>
            <a:r>
              <a:rPr lang="fr-FR" dirty="0"/>
              <a:t>cv2.imwrite(</a:t>
            </a:r>
            <a:r>
              <a:rPr lang="fr-FR" dirty="0" err="1"/>
              <a:t>output_image</a:t>
            </a:r>
            <a:r>
              <a:rPr lang="fr-FR" dirty="0"/>
              <a:t>, </a:t>
            </a:r>
            <a:r>
              <a:rPr lang="fr-FR" dirty="0" err="1"/>
              <a:t>image_encode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# Afficher le résultats</a:t>
            </a:r>
          </a:p>
          <a:p>
            <a:r>
              <a:rPr lang="fr-FR" dirty="0"/>
              <a:t>affichage(</a:t>
            </a:r>
            <a:r>
              <a:rPr lang="fr-FR" dirty="0" err="1"/>
              <a:t>input_image</a:t>
            </a:r>
            <a:r>
              <a:rPr lang="fr-FR" dirty="0"/>
              <a:t>, </a:t>
            </a:r>
            <a:r>
              <a:rPr lang="fr-FR" dirty="0" err="1"/>
              <a:t>output_image</a:t>
            </a:r>
            <a:r>
              <a:rPr lang="fr-FR" dirty="0"/>
              <a:t>)</a:t>
            </a:r>
            <a:endParaRPr lang="en-CA" dirty="0"/>
          </a:p>
          <a:p>
            <a:endParaRPr lang="en-CA" dirty="0"/>
          </a:p>
          <a:p>
            <a:r>
              <a:rPr lang="fr-FR" dirty="0"/>
              <a:t># </a:t>
            </a:r>
            <a:r>
              <a:rPr lang="fr-FR" dirty="0" err="1"/>
              <a:t>Decoder</a:t>
            </a:r>
            <a:r>
              <a:rPr lang="fr-FR" dirty="0"/>
              <a:t> le message secret de l'image encoder </a:t>
            </a:r>
          </a:p>
          <a:p>
            <a:r>
              <a:rPr lang="fr-FR" dirty="0" err="1"/>
              <a:t>decoded_data</a:t>
            </a:r>
            <a:r>
              <a:rPr lang="fr-FR" dirty="0"/>
              <a:t> = </a:t>
            </a:r>
            <a:r>
              <a:rPr lang="fr-FR" dirty="0" err="1"/>
              <a:t>decode</a:t>
            </a:r>
            <a:r>
              <a:rPr lang="fr-FR" dirty="0"/>
              <a:t>(</a:t>
            </a:r>
            <a:r>
              <a:rPr lang="fr-FR" dirty="0" err="1"/>
              <a:t>output_image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("[+] Mot secret:", </a:t>
            </a:r>
            <a:r>
              <a:rPr lang="fr-FR" dirty="0" err="1"/>
              <a:t>decoded_data</a:t>
            </a:r>
            <a:r>
              <a:rPr lang="fr-FR" dirty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350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a relation entre la stéganographie et les cyberattaques">
            <a:extLst>
              <a:ext uri="{FF2B5EF4-FFF2-40B4-BE49-F238E27FC236}">
                <a16:creationId xmlns:a16="http://schemas.microsoft.com/office/drawing/2014/main" id="{CB101D47-BE46-445C-93A6-503F11B46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7981" b="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2358B0-60B8-4B22-80AE-DBE7B0BF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Qu’est ce que la stéganographie?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E51813-D72A-4BCF-B9F6-73A16182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L’art de cacher de l’information…</a:t>
            </a:r>
          </a:p>
        </p:txBody>
      </p:sp>
    </p:spTree>
    <p:extLst>
      <p:ext uri="{BB962C8B-B14F-4D97-AF65-F5344CB8AC3E}">
        <p14:creationId xmlns:p14="http://schemas.microsoft.com/office/powerpoint/2010/main" val="255076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3BC2CC-2FB0-470F-B756-86ECFA2A1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2" y="311270"/>
            <a:ext cx="5509220" cy="4393603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79B197F-7942-4CB0-9DD1-0A4DA2D99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724" y="5016143"/>
            <a:ext cx="5689146" cy="1336949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4F93062-C8C5-49C4-B90F-AA5653D5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772" y="1391829"/>
            <a:ext cx="5952404" cy="496126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8DD885-305B-4B23-8C41-ED8904B001CA}"/>
              </a:ext>
            </a:extLst>
          </p:cNvPr>
          <p:cNvSpPr txBox="1"/>
          <p:nvPr/>
        </p:nvSpPr>
        <p:spPr>
          <a:xfrm>
            <a:off x="6287286" y="1869841"/>
            <a:ext cx="4456242" cy="1989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Écriture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cachée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7036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B26D54-4009-4A25-A313-5B2BE8D3F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Aujourd’hui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03E073BA-2E44-44CC-8E94-3C23620A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0" y="2482556"/>
            <a:ext cx="5455917" cy="3941899"/>
          </a:xfrm>
          <a:prstGeom prst="rect">
            <a:avLst/>
          </a:prstGeom>
        </p:spPr>
      </p:pic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110CEA9-ED90-4DA5-963F-B3388712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13918"/>
            <a:ext cx="5455917" cy="28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2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050" name="Picture 2" descr="Remove Viruses, Trojans and Malware from Windows (Free Guide)">
            <a:extLst>
              <a:ext uri="{FF2B5EF4-FFF2-40B4-BE49-F238E27FC236}">
                <a16:creationId xmlns:a16="http://schemas.microsoft.com/office/drawing/2014/main" id="{2D848F2C-E2D7-4B88-9FC8-F804B08EE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04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CF0795-3FC6-485C-BB41-7786A78F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" b="2"/>
          <a:stretch/>
        </p:blipFill>
        <p:spPr>
          <a:xfrm>
            <a:off x="3890886" y="983228"/>
            <a:ext cx="8301112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9A4DAA-BE58-4F96-A65B-57CA8F836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1"/>
          <a:stretch/>
        </p:blipFill>
        <p:spPr>
          <a:xfrm>
            <a:off x="266700" y="360023"/>
            <a:ext cx="5342805" cy="445316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FD05A1-36AE-4B51-9A6C-29CA4C59D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5530667"/>
            <a:ext cx="990600" cy="96731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D574C16-A4C4-438B-AA27-7D44E29DB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92377" y="510777"/>
            <a:ext cx="967652" cy="94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A5D4CF-39C6-4103-B0A5-D3184992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043" y="2148189"/>
            <a:ext cx="6404260" cy="31979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	- </a:t>
            </a:r>
            <a:r>
              <a:rPr lang="en-US" sz="7200" dirty="0" err="1"/>
              <a:t>Métadonnée</a:t>
            </a:r>
            <a:br>
              <a:rPr lang="en-US" sz="7200" dirty="0"/>
            </a:br>
            <a:r>
              <a:rPr lang="en-US" sz="7200" dirty="0"/>
              <a:t>	- Pixel</a:t>
            </a:r>
            <a:br>
              <a:rPr lang="en-US" sz="7200" dirty="0"/>
            </a:br>
            <a:r>
              <a:rPr lang="en-US" sz="7200" dirty="0"/>
              <a:t>	- </a:t>
            </a:r>
            <a:r>
              <a:rPr lang="en-US" sz="7200" dirty="0" err="1"/>
              <a:t>Pourquoi</a:t>
            </a:r>
            <a:r>
              <a:rPr lang="en-US" sz="7200" dirty="0"/>
              <a:t>?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Argentine Black and White Tegu Facts - Animals of South America - WorldAtlas">
            <a:extLst>
              <a:ext uri="{FF2B5EF4-FFF2-40B4-BE49-F238E27FC236}">
                <a16:creationId xmlns:a16="http://schemas.microsoft.com/office/drawing/2014/main" id="{00873A32-4CCD-4E91-81A1-BE13DE452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r="22501" b="-5"/>
          <a:stretch/>
        </p:blipFill>
        <p:spPr bwMode="auto">
          <a:xfrm>
            <a:off x="3695220" y="1745673"/>
            <a:ext cx="1462513" cy="1318381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030AFD-8687-44E7-97CC-96CE88673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85" r="29708" b="2"/>
          <a:stretch/>
        </p:blipFill>
        <p:spPr>
          <a:xfrm>
            <a:off x="752819" y="1837188"/>
            <a:ext cx="3293367" cy="3240573"/>
          </a:xfrm>
          <a:custGeom>
            <a:avLst/>
            <a:gdLst/>
            <a:ahLst/>
            <a:cxnLst/>
            <a:rect l="l" t="t" r="r" b="b"/>
            <a:pathLst>
              <a:path w="3293367" h="3240573">
                <a:moveTo>
                  <a:pt x="2353286" y="2104683"/>
                </a:moveTo>
                <a:cubicBezTo>
                  <a:pt x="2353286" y="2104683"/>
                  <a:pt x="2353286" y="2104683"/>
                  <a:pt x="2868450" y="2104683"/>
                </a:cubicBezTo>
                <a:cubicBezTo>
                  <a:pt x="2876795" y="2104683"/>
                  <a:pt x="2884932" y="2105791"/>
                  <a:pt x="2892703" y="2107904"/>
                </a:cubicBezTo>
                <a:lnTo>
                  <a:pt x="2909383" y="2114898"/>
                </a:lnTo>
                <a:lnTo>
                  <a:pt x="2899189" y="2132529"/>
                </a:lnTo>
                <a:cubicBezTo>
                  <a:pt x="2807017" y="2291942"/>
                  <a:pt x="2689037" y="2495992"/>
                  <a:pt x="2538022" y="2757176"/>
                </a:cubicBezTo>
                <a:cubicBezTo>
                  <a:pt x="2493195" y="2834591"/>
                  <a:pt x="2412503" y="2882232"/>
                  <a:pt x="2322847" y="2882232"/>
                </a:cubicBezTo>
                <a:cubicBezTo>
                  <a:pt x="2322847" y="2882232"/>
                  <a:pt x="2322847" y="2882232"/>
                  <a:pt x="2149884" y="2882232"/>
                </a:cubicBezTo>
                <a:lnTo>
                  <a:pt x="2129707" y="2882232"/>
                </a:lnTo>
                <a:lnTo>
                  <a:pt x="2110453" y="2849077"/>
                </a:lnTo>
                <a:cubicBezTo>
                  <a:pt x="2083644" y="2802909"/>
                  <a:pt x="2052449" y="2749188"/>
                  <a:pt x="2016148" y="2686675"/>
                </a:cubicBezTo>
                <a:cubicBezTo>
                  <a:pt x="1999459" y="2658961"/>
                  <a:pt x="1999459" y="2623488"/>
                  <a:pt x="2016148" y="2595774"/>
                </a:cubicBezTo>
                <a:cubicBezTo>
                  <a:pt x="2016148" y="2595774"/>
                  <a:pt x="2016148" y="2595774"/>
                  <a:pt x="2274287" y="2151242"/>
                </a:cubicBezTo>
                <a:cubicBezTo>
                  <a:pt x="2289865" y="2122420"/>
                  <a:pt x="2321018" y="2104683"/>
                  <a:pt x="2353286" y="2104683"/>
                </a:cubicBezTo>
                <a:close/>
                <a:moveTo>
                  <a:pt x="939150" y="0"/>
                </a:moveTo>
                <a:cubicBezTo>
                  <a:pt x="939150" y="0"/>
                  <a:pt x="939150" y="0"/>
                  <a:pt x="2322847" y="0"/>
                </a:cubicBezTo>
                <a:cubicBezTo>
                  <a:pt x="2412503" y="0"/>
                  <a:pt x="2493195" y="47640"/>
                  <a:pt x="2538022" y="125055"/>
                </a:cubicBezTo>
                <a:cubicBezTo>
                  <a:pt x="2538022" y="125055"/>
                  <a:pt x="2538022" y="125055"/>
                  <a:pt x="3228376" y="1319038"/>
                </a:cubicBezTo>
                <a:cubicBezTo>
                  <a:pt x="3273205" y="1393476"/>
                  <a:pt x="3273205" y="1488756"/>
                  <a:pt x="3228376" y="1563194"/>
                </a:cubicBezTo>
                <a:cubicBezTo>
                  <a:pt x="3228376" y="1563194"/>
                  <a:pt x="3228376" y="1563194"/>
                  <a:pt x="2972043" y="2006528"/>
                </a:cubicBezTo>
                <a:lnTo>
                  <a:pt x="2950440" y="2043890"/>
                </a:lnTo>
                <a:lnTo>
                  <a:pt x="2951200" y="2044209"/>
                </a:lnTo>
                <a:cubicBezTo>
                  <a:pt x="2966732" y="2053275"/>
                  <a:pt x="2979910" y="2066404"/>
                  <a:pt x="2989324" y="2082660"/>
                </a:cubicBezTo>
                <a:cubicBezTo>
                  <a:pt x="2989324" y="2082660"/>
                  <a:pt x="2989324" y="2082660"/>
                  <a:pt x="3279247" y="2584089"/>
                </a:cubicBezTo>
                <a:cubicBezTo>
                  <a:pt x="3298074" y="2615350"/>
                  <a:pt x="3298074" y="2655364"/>
                  <a:pt x="3279247" y="2686626"/>
                </a:cubicBezTo>
                <a:cubicBezTo>
                  <a:pt x="3279247" y="2686626"/>
                  <a:pt x="3279247" y="2686626"/>
                  <a:pt x="2989324" y="3188054"/>
                </a:cubicBezTo>
                <a:cubicBezTo>
                  <a:pt x="2970497" y="3220565"/>
                  <a:pt x="2936610" y="3240573"/>
                  <a:pt x="2898957" y="3240573"/>
                </a:cubicBezTo>
                <a:cubicBezTo>
                  <a:pt x="2898957" y="3240573"/>
                  <a:pt x="2898957" y="3240573"/>
                  <a:pt x="2317855" y="3240573"/>
                </a:cubicBezTo>
                <a:cubicBezTo>
                  <a:pt x="2281457" y="3240573"/>
                  <a:pt x="2246316" y="3220565"/>
                  <a:pt x="2228744" y="3188054"/>
                </a:cubicBezTo>
                <a:cubicBezTo>
                  <a:pt x="2228744" y="3188054"/>
                  <a:pt x="2228744" y="3188054"/>
                  <a:pt x="2072563" y="2919100"/>
                </a:cubicBezTo>
                <a:lnTo>
                  <a:pt x="2054920" y="2888716"/>
                </a:lnTo>
                <a:lnTo>
                  <a:pt x="2068802" y="2888716"/>
                </a:lnTo>
                <a:lnTo>
                  <a:pt x="2134418" y="2888716"/>
                </a:lnTo>
                <a:lnTo>
                  <a:pt x="2162922" y="2937803"/>
                </a:lnTo>
                <a:cubicBezTo>
                  <a:pt x="2271824" y="3125340"/>
                  <a:pt x="2271824" y="3125340"/>
                  <a:pt x="2271824" y="3125340"/>
                </a:cubicBezTo>
                <a:cubicBezTo>
                  <a:pt x="2287402" y="3154162"/>
                  <a:pt x="2318557" y="3171900"/>
                  <a:pt x="2350824" y="3171900"/>
                </a:cubicBezTo>
                <a:cubicBezTo>
                  <a:pt x="2865989" y="3171900"/>
                  <a:pt x="2865989" y="3171900"/>
                  <a:pt x="2865989" y="3171900"/>
                </a:cubicBezTo>
                <a:cubicBezTo>
                  <a:pt x="2899368" y="3171900"/>
                  <a:pt x="2929410" y="3154162"/>
                  <a:pt x="2946100" y="3125340"/>
                </a:cubicBezTo>
                <a:cubicBezTo>
                  <a:pt x="3203126" y="2680809"/>
                  <a:pt x="3203126" y="2680809"/>
                  <a:pt x="3203126" y="2680809"/>
                </a:cubicBezTo>
                <a:cubicBezTo>
                  <a:pt x="3219816" y="2653094"/>
                  <a:pt x="3219816" y="2617620"/>
                  <a:pt x="3203126" y="2589906"/>
                </a:cubicBezTo>
                <a:cubicBezTo>
                  <a:pt x="2946100" y="2145375"/>
                  <a:pt x="2946100" y="2145375"/>
                  <a:pt x="2946100" y="2145375"/>
                </a:cubicBezTo>
                <a:cubicBezTo>
                  <a:pt x="2937755" y="2130963"/>
                  <a:pt x="2926072" y="2119323"/>
                  <a:pt x="2912303" y="2111287"/>
                </a:cubicBezTo>
                <a:lnTo>
                  <a:pt x="2908392" y="2109648"/>
                </a:lnTo>
                <a:lnTo>
                  <a:pt x="2929357" y="2073390"/>
                </a:lnTo>
                <a:lnTo>
                  <a:pt x="2944948" y="2046424"/>
                </a:lnTo>
                <a:lnTo>
                  <a:pt x="2928777" y="2039643"/>
                </a:lnTo>
                <a:cubicBezTo>
                  <a:pt x="2920010" y="2037259"/>
                  <a:pt x="2910833" y="2036009"/>
                  <a:pt x="2901420" y="2036009"/>
                </a:cubicBezTo>
                <a:cubicBezTo>
                  <a:pt x="2320317" y="2036009"/>
                  <a:pt x="2320317" y="2036009"/>
                  <a:pt x="2320317" y="2036009"/>
                </a:cubicBezTo>
                <a:cubicBezTo>
                  <a:pt x="2283920" y="2036009"/>
                  <a:pt x="2248778" y="2056016"/>
                  <a:pt x="2231207" y="2088527"/>
                </a:cubicBezTo>
                <a:cubicBezTo>
                  <a:pt x="1940028" y="2589956"/>
                  <a:pt x="1940028" y="2589956"/>
                  <a:pt x="1940028" y="2589956"/>
                </a:cubicBezTo>
                <a:cubicBezTo>
                  <a:pt x="1921201" y="2621217"/>
                  <a:pt x="1921201" y="2661231"/>
                  <a:pt x="1940028" y="2692493"/>
                </a:cubicBezTo>
                <a:cubicBezTo>
                  <a:pt x="1976425" y="2755171"/>
                  <a:pt x="2008272" y="2810015"/>
                  <a:pt x="2036139" y="2858003"/>
                </a:cubicBezTo>
                <a:lnTo>
                  <a:pt x="2050209" y="2882232"/>
                </a:lnTo>
                <a:lnTo>
                  <a:pt x="1985031" y="2882232"/>
                </a:lnTo>
                <a:cubicBezTo>
                  <a:pt x="1782341" y="2882232"/>
                  <a:pt x="1458037" y="2882232"/>
                  <a:pt x="939150" y="2882232"/>
                </a:cubicBezTo>
                <a:cubicBezTo>
                  <a:pt x="852483" y="2882232"/>
                  <a:pt x="768803" y="2834591"/>
                  <a:pt x="726963" y="2757176"/>
                </a:cubicBezTo>
                <a:cubicBezTo>
                  <a:pt x="726963" y="2757176"/>
                  <a:pt x="726963" y="2757176"/>
                  <a:pt x="33622" y="1563194"/>
                </a:cubicBezTo>
                <a:cubicBezTo>
                  <a:pt x="-11207" y="1488756"/>
                  <a:pt x="-11207" y="1393476"/>
                  <a:pt x="33622" y="1319038"/>
                </a:cubicBezTo>
                <a:cubicBezTo>
                  <a:pt x="33622" y="1319038"/>
                  <a:pt x="33622" y="1319038"/>
                  <a:pt x="726963" y="125055"/>
                </a:cubicBezTo>
                <a:cubicBezTo>
                  <a:pt x="768803" y="47640"/>
                  <a:pt x="852483" y="0"/>
                  <a:pt x="939150" y="0"/>
                </a:cubicBezTo>
                <a:close/>
              </a:path>
            </a:pathLst>
          </a:cu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472BA22-40D5-4049-AE66-F8FB3F163449}"/>
              </a:ext>
            </a:extLst>
          </p:cNvPr>
          <p:cNvSpPr txBox="1"/>
          <p:nvPr/>
        </p:nvSpPr>
        <p:spPr>
          <a:xfrm>
            <a:off x="6096000" y="1384875"/>
            <a:ext cx="304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7200" b="1" dirty="0"/>
              <a:t>IMAGE</a:t>
            </a:r>
            <a:endParaRPr lang="en-CA" sz="7200" b="1" dirty="0"/>
          </a:p>
        </p:txBody>
      </p:sp>
    </p:spTree>
    <p:extLst>
      <p:ext uri="{BB962C8B-B14F-4D97-AF65-F5344CB8AC3E}">
        <p14:creationId xmlns:p14="http://schemas.microsoft.com/office/powerpoint/2010/main" val="222710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5B9CD5-3B6A-47E1-B263-5E78249F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fr-CA" sz="4800" dirty="0">
                <a:solidFill>
                  <a:schemeClr val="bg1"/>
                </a:solidFill>
              </a:rPr>
              <a:t>Métadonnée - EXIF </a:t>
            </a:r>
            <a:endParaRPr lang="en-CA" sz="48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87F428-C288-4770-90F9-1EC9FB1B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CA" sz="2000" dirty="0">
                <a:solidFill>
                  <a:schemeClr val="bg1"/>
                </a:solidFill>
              </a:rPr>
              <a:t>Info sur :</a:t>
            </a:r>
          </a:p>
          <a:p>
            <a:pPr lvl="1"/>
            <a:r>
              <a:rPr lang="fr-CA" sz="2000" dirty="0">
                <a:solidFill>
                  <a:schemeClr val="bg1"/>
                </a:solidFill>
              </a:rPr>
              <a:t>La caméra</a:t>
            </a:r>
          </a:p>
          <a:p>
            <a:pPr lvl="1"/>
            <a:r>
              <a:rPr lang="fr-CA" sz="2000" dirty="0">
                <a:solidFill>
                  <a:schemeClr val="bg1"/>
                </a:solidFill>
              </a:rPr>
              <a:t>La localisation (Coordonnée EXACTE) </a:t>
            </a:r>
          </a:p>
          <a:p>
            <a:pPr lvl="1"/>
            <a:r>
              <a:rPr lang="fr-CA" sz="2000" dirty="0">
                <a:solidFill>
                  <a:schemeClr val="bg1"/>
                </a:solidFill>
              </a:rPr>
              <a:t>L’appareil</a:t>
            </a:r>
          </a:p>
          <a:p>
            <a:pPr lvl="1"/>
            <a:r>
              <a:rPr lang="fr-CA" sz="2000" dirty="0">
                <a:solidFill>
                  <a:schemeClr val="bg1"/>
                </a:solidFill>
              </a:rPr>
              <a:t>etc…</a:t>
            </a:r>
          </a:p>
          <a:p>
            <a:pPr marL="0" indent="0">
              <a:buNone/>
            </a:pPr>
            <a:r>
              <a:rPr lang="fr-CA" sz="2000" dirty="0">
                <a:solidFill>
                  <a:schemeClr val="bg1"/>
                </a:solidFill>
                <a:hlinkClick r:id="rId2"/>
              </a:rPr>
              <a:t>http://metapicz.com/#landing</a:t>
            </a:r>
            <a:endParaRPr lang="fr-C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sz="2000" dirty="0" err="1">
                <a:solidFill>
                  <a:schemeClr val="bg1"/>
                </a:solidFill>
              </a:rPr>
              <a:t>exiftool</a:t>
            </a:r>
            <a:endParaRPr lang="fr-CA" sz="2000" dirty="0">
              <a:solidFill>
                <a:schemeClr val="bg1"/>
              </a:solidFill>
            </a:endParaRPr>
          </a:p>
          <a:p>
            <a:pPr lvl="1"/>
            <a:endParaRPr lang="fr-CA" sz="2000" dirty="0">
              <a:solidFill>
                <a:schemeClr val="bg1"/>
              </a:solidFill>
            </a:endParaRPr>
          </a:p>
          <a:p>
            <a:pPr lvl="1"/>
            <a:endParaRPr lang="fr-CA" sz="2000" dirty="0">
              <a:solidFill>
                <a:schemeClr val="bg1"/>
              </a:solidFill>
            </a:endParaRPr>
          </a:p>
          <a:p>
            <a:pPr lvl="1"/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0152B1-B4E9-4D8F-A6DC-4765CDBB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80" y="903730"/>
            <a:ext cx="5963076" cy="44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2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080DA4-0EBE-4FC5-9E3C-EA82A758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fr-CA" sz="4000" dirty="0"/>
              <a:t>Faire attention!</a:t>
            </a:r>
            <a:endParaRPr lang="en-CA" sz="4000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DC89FB5-9CAB-49C6-B943-57C6DA153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1595725"/>
          </a:xfrm>
        </p:spPr>
        <p:txBody>
          <a:bodyPr>
            <a:normAutofit/>
          </a:bodyPr>
          <a:lstStyle/>
          <a:p>
            <a:r>
              <a:rPr lang="fr-CA" sz="2400" dirty="0"/>
              <a:t>Information personnelle</a:t>
            </a:r>
            <a:endParaRPr lang="en-CA" sz="2400" dirty="0"/>
          </a:p>
          <a:p>
            <a:r>
              <a:rPr lang="en-CA" sz="2400" dirty="0"/>
              <a:t>Localisation</a:t>
            </a:r>
          </a:p>
          <a:p>
            <a:r>
              <a:rPr lang="en-CA" sz="2400" dirty="0" err="1"/>
              <a:t>Réseau</a:t>
            </a:r>
            <a:r>
              <a:rPr lang="en-CA" sz="2400" dirty="0"/>
              <a:t> </a:t>
            </a:r>
            <a:r>
              <a:rPr lang="en-CA" sz="2400" dirty="0" err="1"/>
              <a:t>sociaux</a:t>
            </a:r>
            <a:endParaRPr lang="fr-CA" sz="2400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0" name="Picture 4" descr="Home Insurance Videos">
            <a:extLst>
              <a:ext uri="{FF2B5EF4-FFF2-40B4-BE49-F238E27FC236}">
                <a16:creationId xmlns:a16="http://schemas.microsoft.com/office/drawing/2014/main" id="{191D0F36-B161-4F16-AD22-6D6295D2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5330" y="2332043"/>
            <a:ext cx="3217333" cy="27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E3A308A-4E24-4F91-9799-BC69837F2199}"/>
              </a:ext>
            </a:extLst>
          </p:cNvPr>
          <p:cNvSpPr txBox="1"/>
          <p:nvPr/>
        </p:nvSpPr>
        <p:spPr>
          <a:xfrm>
            <a:off x="568171" y="6207423"/>
            <a:ext cx="1145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https://www.frandroid.com/produits-android/photo/659482_comment-supprimer-les-metadonnees-exif-de-vos-photos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F73D35-E919-4401-A998-4A23B23F4D8A}"/>
              </a:ext>
            </a:extLst>
          </p:cNvPr>
          <p:cNvSpPr txBox="1"/>
          <p:nvPr/>
        </p:nvSpPr>
        <p:spPr>
          <a:xfrm>
            <a:off x="568171" y="5794106"/>
            <a:ext cx="584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FF0000"/>
                </a:solidFill>
              </a:rPr>
              <a:t>Retirer les métadonnées :</a:t>
            </a:r>
            <a:endParaRPr lang="en-C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23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1467</Words>
  <Application>Microsoft Office PowerPoint</Application>
  <PresentationFormat>Grand écran</PresentationFormat>
  <Paragraphs>200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Meiryo</vt:lpstr>
      <vt:lpstr>Arial</vt:lpstr>
      <vt:lpstr>Calibri</vt:lpstr>
      <vt:lpstr>Calibri Light</vt:lpstr>
      <vt:lpstr>Impact</vt:lpstr>
      <vt:lpstr>Thème Office</vt:lpstr>
      <vt:lpstr>Stéganographie</vt:lpstr>
      <vt:lpstr>Qu’est ce que la stéganographie? </vt:lpstr>
      <vt:lpstr>Présentation PowerPoint</vt:lpstr>
      <vt:lpstr>Aujourd’hui </vt:lpstr>
      <vt:lpstr>Présentation PowerPoint</vt:lpstr>
      <vt:lpstr>Présentation PowerPoint</vt:lpstr>
      <vt:lpstr> - Métadonnée  - Pixel  - Pourquoi?</vt:lpstr>
      <vt:lpstr>Métadonnée - EXIF </vt:lpstr>
      <vt:lpstr>Faire attention!</vt:lpstr>
      <vt:lpstr>Retirer la localisation sur Android et IOS </vt:lpstr>
      <vt:lpstr>Cacher un message dans un image</vt:lpstr>
      <vt:lpstr>Une image, des pixels</vt:lpstr>
      <vt:lpstr>Red Green Blue (Rouge, Vert et Bleu) </vt:lpstr>
      <vt:lpstr>Présentation PowerPoint</vt:lpstr>
      <vt:lpstr>Présentation PowerPoint</vt:lpstr>
      <vt:lpstr>Présentation PowerPoint</vt:lpstr>
      <vt:lpstr>Utiliser Notebook 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Mélina Ataman</dc:creator>
  <cp:lastModifiedBy>Mélina Ataman</cp:lastModifiedBy>
  <cp:revision>2</cp:revision>
  <dcterms:created xsi:type="dcterms:W3CDTF">2021-11-01T14:05:01Z</dcterms:created>
  <dcterms:modified xsi:type="dcterms:W3CDTF">2021-11-03T21:07:57Z</dcterms:modified>
</cp:coreProperties>
</file>